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45"/>
  </p:notesMasterIdLst>
  <p:sldIdLst>
    <p:sldId id="256" r:id="rId3"/>
    <p:sldId id="261" r:id="rId4"/>
    <p:sldId id="294" r:id="rId5"/>
    <p:sldId id="333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276" r:id="rId16"/>
    <p:sldId id="305" r:id="rId17"/>
    <p:sldId id="306" r:id="rId18"/>
    <p:sldId id="307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31" r:id="rId30"/>
    <p:sldId id="319" r:id="rId31"/>
    <p:sldId id="320" r:id="rId32"/>
    <p:sldId id="332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283" r:id="rId43"/>
    <p:sldId id="330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Stolzl" pitchFamily="2" charset="77"/>
      <p:regular r:id="rId50"/>
    </p:embeddedFont>
    <p:embeddedFont>
      <p:font typeface="Stolzl Medium" pitchFamily="2" charset="77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3" pos="544" userDrawn="1">
          <p15:clr>
            <a:srgbClr val="A4A3A4"/>
          </p15:clr>
        </p15:guide>
        <p15:guide id="4" pos="4332" userDrawn="1">
          <p15:clr>
            <a:srgbClr val="A4A3A4"/>
          </p15:clr>
        </p15:guide>
        <p15:guide id="5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>
        <p:guide pos="544"/>
        <p:guide pos="4332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004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8520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36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9821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1306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040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6371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580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4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6366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999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5445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444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1002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17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3467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0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3942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865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389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82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4945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753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378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806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104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4793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629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4669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901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7311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007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01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25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54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59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368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90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pro.metrica.guru/id/28180543957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www.crunchbas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www.crunchbas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www.facebook.com/ads/library/?active_status=all&amp;ad_type=all&amp;country=US&amp;q=chess&amp;sort_data%5bdirection%5d=desc&amp;sort_data%5bmode%5d=relevancy_monthly_grouped&amp;search_type=keyword_unordered&amp;media_type=al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facebook.com/ads/library/?active_status=all&amp;ad_type=all&amp;country=US&amp;q=chess&amp;sort_data%5bdirection%5d=desc&amp;sort_data%5bmode%5d=relevancy_monthly_grouped&amp;search_type=keyword_unordered&amp;media_type=al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growth@gen.tech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rends.google.com/trends/explore?date=2019-09-25%202021-10-25&amp;geo=US&amp;q=Queen%27s%20gambit,%2Fm%2F01lb5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ro.metrica.guru/id/281805439572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/>
          <p:nvPr/>
        </p:nvSpPr>
        <p:spPr>
          <a:xfrm>
            <a:off x="6183167" y="3400452"/>
            <a:ext cx="2642100" cy="2622600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8"/>
          <p:cNvSpPr/>
          <p:nvPr/>
        </p:nvSpPr>
        <p:spPr>
          <a:xfrm>
            <a:off x="-411413" y="226302"/>
            <a:ext cx="1275013" cy="127501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8"/>
          <p:cNvSpPr/>
          <p:nvPr/>
        </p:nvSpPr>
        <p:spPr>
          <a:xfrm>
            <a:off x="8388973" y="2773256"/>
            <a:ext cx="264900" cy="264900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988F1-CC79-D741-B9D4-B510514665B1}"/>
              </a:ext>
            </a:extLst>
          </p:cNvPr>
          <p:cNvSpPr txBox="1"/>
          <p:nvPr/>
        </p:nvSpPr>
        <p:spPr>
          <a:xfrm>
            <a:off x="774905" y="1610406"/>
            <a:ext cx="5715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tolzl Medium" pitchFamily="2" charset="0"/>
              </a:rPr>
              <a:t>Web intelligence: how to evaluate the business ideas using web research tools</a:t>
            </a:r>
            <a:endParaRPr lang="uk-UA" sz="3200" dirty="0">
              <a:solidFill>
                <a:schemeClr val="bg1"/>
              </a:solidFill>
              <a:latin typeface="Stolzl Medium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5F1032-07BD-3448-9506-99BA0F8C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49" y="4304868"/>
            <a:ext cx="1345914" cy="277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6D61EC-4A46-DD4D-BA02-72559E1BCEFB}"/>
              </a:ext>
            </a:extLst>
          </p:cNvPr>
          <p:cNvSpPr/>
          <p:nvPr/>
        </p:nvSpPr>
        <p:spPr>
          <a:xfrm>
            <a:off x="7084052" y="4365624"/>
            <a:ext cx="1877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Stolzl" pitchFamily="2" charset="0"/>
                <a:hlinkClick r:id="rId4"/>
              </a:rPr>
              <a:t>Annual visits </a:t>
            </a:r>
          </a:p>
          <a:p>
            <a:pPr algn="r"/>
            <a:r>
              <a:rPr lang="en-US" dirty="0">
                <a:latin typeface="Stolzl" pitchFamily="2" charset="0"/>
                <a:hlinkClick r:id="rId4"/>
              </a:rPr>
              <a:t>from Metrica.guru</a:t>
            </a:r>
            <a:endParaRPr lang="en-GB" dirty="0">
              <a:latin typeface="Stolzl" pitchFamily="2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5B608DA-4518-8347-B6B4-704A1848D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51" y="1247671"/>
            <a:ext cx="7617274" cy="173423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817C031-1B5D-F04A-955D-62513758E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30" y="3154614"/>
            <a:ext cx="5543403" cy="1734230"/>
          </a:xfrm>
          <a:prstGeom prst="rect">
            <a:avLst/>
          </a:prstGeom>
        </p:spPr>
      </p:pic>
      <p:sp>
        <p:nvSpPr>
          <p:cNvPr id="8" name="Google Shape;190;p23">
            <a:extLst>
              <a:ext uri="{FF2B5EF4-FFF2-40B4-BE49-F238E27FC236}">
                <a16:creationId xmlns:a16="http://schemas.microsoft.com/office/drawing/2014/main" id="{7617AF14-8A19-FF4F-A07E-C2425C8AF5C9}"/>
              </a:ext>
            </a:extLst>
          </p:cNvPr>
          <p:cNvSpPr txBox="1"/>
          <p:nvPr/>
        </p:nvSpPr>
        <p:spPr>
          <a:xfrm>
            <a:off x="713651" y="41601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Checking market potential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0" name="Google Shape;191;p23">
            <a:extLst>
              <a:ext uri="{FF2B5EF4-FFF2-40B4-BE49-F238E27FC236}">
                <a16:creationId xmlns:a16="http://schemas.microsoft.com/office/drawing/2014/main" id="{77A66513-F1A1-154C-893C-80661D7ACB99}"/>
              </a:ext>
            </a:extLst>
          </p:cNvPr>
          <p:cNvSpPr/>
          <p:nvPr/>
        </p:nvSpPr>
        <p:spPr>
          <a:xfrm>
            <a:off x="-500779" y="26569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230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2" name="Прямоугольник 1">
            <a:hlinkClick r:id="rId4"/>
            <a:extLst>
              <a:ext uri="{FF2B5EF4-FFF2-40B4-BE49-F238E27FC236}">
                <a16:creationId xmlns:a16="http://schemas.microsoft.com/office/drawing/2014/main" id="{B46D61EC-4A46-DD4D-BA02-72559E1BCEFB}"/>
              </a:ext>
            </a:extLst>
          </p:cNvPr>
          <p:cNvSpPr/>
          <p:nvPr/>
        </p:nvSpPr>
        <p:spPr>
          <a:xfrm>
            <a:off x="4977053" y="4537797"/>
            <a:ext cx="3972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" pitchFamily="2" charset="0"/>
                <a:hlinkClick r:id="rId4"/>
              </a:rPr>
              <a:t>Investment deals from </a:t>
            </a:r>
            <a:r>
              <a:rPr lang="en-US" dirty="0" err="1">
                <a:latin typeface="Stolzl" pitchFamily="2" charset="0"/>
                <a:hlinkClick r:id="rId4"/>
              </a:rPr>
              <a:t>Crunchbase.com</a:t>
            </a:r>
            <a:endParaRPr lang="en-GB" dirty="0">
              <a:latin typeface="Stolzl" pitchFamily="2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D61E526-A124-424C-93B8-41D1DF0C9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320126"/>
            <a:ext cx="7636108" cy="3156873"/>
          </a:xfrm>
          <a:prstGeom prst="rect">
            <a:avLst/>
          </a:prstGeom>
        </p:spPr>
      </p:pic>
      <p:sp>
        <p:nvSpPr>
          <p:cNvPr id="7" name="Google Shape;190;p23">
            <a:extLst>
              <a:ext uri="{FF2B5EF4-FFF2-40B4-BE49-F238E27FC236}">
                <a16:creationId xmlns:a16="http://schemas.microsoft.com/office/drawing/2014/main" id="{EF5938EE-38DD-9945-A6D4-2B2BA409A9F7}"/>
              </a:ext>
            </a:extLst>
          </p:cNvPr>
          <p:cNvSpPr txBox="1"/>
          <p:nvPr/>
        </p:nvSpPr>
        <p:spPr>
          <a:xfrm>
            <a:off x="713651" y="41601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Checking market potential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9" name="Google Shape;191;p23">
            <a:extLst>
              <a:ext uri="{FF2B5EF4-FFF2-40B4-BE49-F238E27FC236}">
                <a16:creationId xmlns:a16="http://schemas.microsoft.com/office/drawing/2014/main" id="{6F939802-B51F-2845-BF85-7D5BED486720}"/>
              </a:ext>
            </a:extLst>
          </p:cNvPr>
          <p:cNvSpPr/>
          <p:nvPr/>
        </p:nvSpPr>
        <p:spPr>
          <a:xfrm>
            <a:off x="-500779" y="26569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16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13651" y="41601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Checking market potential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6569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>
            <a:hlinkClick r:id="rId4"/>
            <a:extLst>
              <a:ext uri="{FF2B5EF4-FFF2-40B4-BE49-F238E27FC236}">
                <a16:creationId xmlns:a16="http://schemas.microsoft.com/office/drawing/2014/main" id="{B46D61EC-4A46-DD4D-BA02-72559E1BCEFB}"/>
              </a:ext>
            </a:extLst>
          </p:cNvPr>
          <p:cNvSpPr/>
          <p:nvPr/>
        </p:nvSpPr>
        <p:spPr>
          <a:xfrm>
            <a:off x="787633" y="980337"/>
            <a:ext cx="3853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53D78-71CE-DD48-98A5-D43DF71CB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40113"/>
            <a:ext cx="6397897" cy="3356102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73151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1525524"/>
            <a:ext cx="4420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Define whether your niche is popular (and demanded by the audience) and that you can make a decent business there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CB82E2A-1242-1046-AD3A-739C0A459A59}"/>
              </a:ext>
            </a:extLst>
          </p:cNvPr>
          <p:cNvSpPr/>
          <p:nvPr/>
        </p:nvSpPr>
        <p:spPr>
          <a:xfrm>
            <a:off x="713651" y="2928006"/>
            <a:ext cx="993307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FAFC9FD-75C4-EA45-A98E-819DE2937E8E}"/>
              </a:ext>
            </a:extLst>
          </p:cNvPr>
          <p:cNvSpPr/>
          <p:nvPr/>
        </p:nvSpPr>
        <p:spPr>
          <a:xfrm>
            <a:off x="792350" y="2980446"/>
            <a:ext cx="9933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How?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5277DB-99B4-4340-8FE8-05D1B086C1DF}"/>
              </a:ext>
            </a:extLst>
          </p:cNvPr>
          <p:cNvSpPr/>
          <p:nvPr/>
        </p:nvSpPr>
        <p:spPr>
          <a:xfrm>
            <a:off x="792350" y="3624112"/>
            <a:ext cx="8048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Google trends             Competitors visits             Industry deals</a:t>
            </a:r>
          </a:p>
        </p:txBody>
      </p:sp>
      <p:sp>
        <p:nvSpPr>
          <p:cNvPr id="12" name="Google Shape;191;p23">
            <a:extLst>
              <a:ext uri="{FF2B5EF4-FFF2-40B4-BE49-F238E27FC236}">
                <a16:creationId xmlns:a16="http://schemas.microsoft.com/office/drawing/2014/main" id="{2A09A644-F7BD-1445-8E61-4570DB7DB364}"/>
              </a:ext>
            </a:extLst>
          </p:cNvPr>
          <p:cNvSpPr/>
          <p:nvPr/>
        </p:nvSpPr>
        <p:spPr>
          <a:xfrm>
            <a:off x="739775" y="3717416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1;p23">
            <a:extLst>
              <a:ext uri="{FF2B5EF4-FFF2-40B4-BE49-F238E27FC236}">
                <a16:creationId xmlns:a16="http://schemas.microsoft.com/office/drawing/2014/main" id="{36EBD1BD-A9BA-6D4C-9F62-E6E06CB8538D}"/>
              </a:ext>
            </a:extLst>
          </p:cNvPr>
          <p:cNvSpPr/>
          <p:nvPr/>
        </p:nvSpPr>
        <p:spPr>
          <a:xfrm>
            <a:off x="2777580" y="3724343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91;p23">
            <a:extLst>
              <a:ext uri="{FF2B5EF4-FFF2-40B4-BE49-F238E27FC236}">
                <a16:creationId xmlns:a16="http://schemas.microsoft.com/office/drawing/2014/main" id="{CE50F52F-3E8A-D249-8655-66A3D1D2A030}"/>
              </a:ext>
            </a:extLst>
          </p:cNvPr>
          <p:cNvSpPr/>
          <p:nvPr/>
        </p:nvSpPr>
        <p:spPr>
          <a:xfrm>
            <a:off x="5198940" y="3724343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90;p23">
            <a:extLst>
              <a:ext uri="{FF2B5EF4-FFF2-40B4-BE49-F238E27FC236}">
                <a16:creationId xmlns:a16="http://schemas.microsoft.com/office/drawing/2014/main" id="{A5B425B0-BD1B-F840-8D00-31C294EE5B71}"/>
              </a:ext>
            </a:extLst>
          </p:cNvPr>
          <p:cNvSpPr txBox="1"/>
          <p:nvPr/>
        </p:nvSpPr>
        <p:spPr>
          <a:xfrm>
            <a:off x="713651" y="41601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Checking market potential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6" name="Google Shape;191;p23">
            <a:extLst>
              <a:ext uri="{FF2B5EF4-FFF2-40B4-BE49-F238E27FC236}">
                <a16:creationId xmlns:a16="http://schemas.microsoft.com/office/drawing/2014/main" id="{58B47BFF-538C-7041-BCC6-98C9A7FD6FEF}"/>
              </a:ext>
            </a:extLst>
          </p:cNvPr>
          <p:cNvSpPr/>
          <p:nvPr/>
        </p:nvSpPr>
        <p:spPr>
          <a:xfrm>
            <a:off x="-500779" y="26569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493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/>
        </p:nvSpPr>
        <p:spPr>
          <a:xfrm>
            <a:off x="863600" y="1786940"/>
            <a:ext cx="465804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" sz="9600" u="none" strike="noStrike" cap="none" dirty="0">
                <a:solidFill>
                  <a:srgbClr val="000000"/>
                </a:solidFill>
                <a:latin typeface="Stolzl Medium" pitchFamily="2" charset="0"/>
                <a:sym typeface="Arial"/>
              </a:rPr>
              <a:t>Q&amp;A</a:t>
            </a:r>
            <a:endParaRPr sz="9600" u="none" strike="noStrike" cap="none" dirty="0">
              <a:solidFill>
                <a:srgbClr val="000000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336" name="Google Shape;33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0535" y="1169273"/>
            <a:ext cx="3721662" cy="356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15C976-6FD7-144D-88FB-91CFFCAAB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6668429" y="2569019"/>
            <a:ext cx="3020996" cy="3020996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2" y="467909"/>
            <a:ext cx="25871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000" u="none" strike="noStrike" cap="none" dirty="0">
                <a:solidFill>
                  <a:schemeClr val="dk1"/>
                </a:solidFill>
                <a:latin typeface="Stolzl Medium" pitchFamily="2" charset="0"/>
                <a:sym typeface="Arial"/>
              </a:rPr>
              <a:t>Agenda</a:t>
            </a:r>
            <a:endParaRPr sz="40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8;p23">
            <a:extLst>
              <a:ext uri="{FF2B5EF4-FFF2-40B4-BE49-F238E27FC236}">
                <a16:creationId xmlns:a16="http://schemas.microsoft.com/office/drawing/2014/main" id="{9E9FDAB6-99BD-744D-B638-08F69BF421E7}"/>
              </a:ext>
            </a:extLst>
          </p:cNvPr>
          <p:cNvSpPr/>
          <p:nvPr/>
        </p:nvSpPr>
        <p:spPr>
          <a:xfrm>
            <a:off x="6399172" y="2232090"/>
            <a:ext cx="538513" cy="53851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3" name="Google Shape;188;p23">
            <a:extLst>
              <a:ext uri="{FF2B5EF4-FFF2-40B4-BE49-F238E27FC236}">
                <a16:creationId xmlns:a16="http://schemas.microsoft.com/office/drawing/2014/main" id="{5110096D-8FD9-7C4B-82ED-7270C148CE0F}"/>
              </a:ext>
            </a:extLst>
          </p:cNvPr>
          <p:cNvSpPr/>
          <p:nvPr/>
        </p:nvSpPr>
        <p:spPr>
          <a:xfrm>
            <a:off x="690265" y="2346489"/>
            <a:ext cx="258914" cy="258914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82878" y="1397084"/>
            <a:ext cx="407023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What is a web research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Checking market potential</a:t>
            </a:r>
            <a:endParaRPr lang="uk-UA" sz="1800" dirty="0">
              <a:latin typeface="Stolzl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u="sng" dirty="0">
                <a:latin typeface="Stolzl" pitchFamily="2" charset="0"/>
              </a:rPr>
              <a:t>Sizing the market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Defining the archetypes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Evaluating the business model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Analyzing the marketing strategy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Foreseeing the risks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18171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Sanelma Helkearo on Twitter: &amp;quot;Top-down and bottom-up - make sure you cover  all aspects when estimating market size!… &amp;quot;">
            <a:extLst>
              <a:ext uri="{FF2B5EF4-FFF2-40B4-BE49-F238E27FC236}">
                <a16:creationId xmlns:a16="http://schemas.microsoft.com/office/drawing/2014/main" id="{8DED6E2D-A0F9-5D41-8495-93B89FDF4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40" y="1241558"/>
            <a:ext cx="6044957" cy="371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Sizing the market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1073061"/>
            <a:ext cx="44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</a:rPr>
              <a:t>Average of top-down and bottom-up</a:t>
            </a:r>
            <a:endParaRPr lang="en-GB" dirty="0">
              <a:latin typeface="Stolz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54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Sizing the market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1073061"/>
            <a:ext cx="4420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olzl" pitchFamily="2" charset="0"/>
              </a:rPr>
              <a:t>Top down estimations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Stolzl" pitchFamily="2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Industry A</a:t>
            </a:r>
          </a:p>
          <a:p>
            <a:endParaRPr lang="en-GB" dirty="0">
              <a:latin typeface="Stolzl" pitchFamily="2" charset="0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08BF4F60-ED08-524A-AAC2-8AAAE012B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4" y="1738213"/>
            <a:ext cx="5717110" cy="30728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8564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7D12C95A-4BEC-0442-9B24-F17AE4ECE76A}"/>
              </a:ext>
            </a:extLst>
          </p:cNvPr>
          <p:cNvSpPr/>
          <p:nvPr/>
        </p:nvSpPr>
        <p:spPr>
          <a:xfrm>
            <a:off x="699451" y="1362259"/>
            <a:ext cx="993307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Sizing the market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2098625"/>
            <a:ext cx="307829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Collect the apps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From public sources (</a:t>
            </a:r>
            <a:r>
              <a:rPr lang="en-US" dirty="0" err="1">
                <a:latin typeface="Stolzl" pitchFamily="2" charset="0"/>
                <a:cs typeface="Arial" panose="020B0604020202020204" pitchFamily="34" charset="0"/>
              </a:rPr>
              <a:t>SensorTower</a:t>
            </a:r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Stolzl" pitchFamily="2" charset="0"/>
                <a:cs typeface="Arial" panose="020B0604020202020204" pitchFamily="34" charset="0"/>
              </a:rPr>
              <a:t>Zoominfo</a:t>
            </a:r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) find the revenue for each peer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Summarize the estimates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47B783E-74B3-2742-8212-DBCD31D516C4}"/>
              </a:ext>
            </a:extLst>
          </p:cNvPr>
          <p:cNvSpPr/>
          <p:nvPr/>
        </p:nvSpPr>
        <p:spPr>
          <a:xfrm>
            <a:off x="756722" y="1414699"/>
            <a:ext cx="878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Apps</a:t>
            </a:r>
            <a:endParaRPr lang="ru-UA" sz="2000" dirty="0">
              <a:latin typeface="Stolzl Medium" pitchFamily="2" charset="0"/>
            </a:endParaRPr>
          </a:p>
        </p:txBody>
      </p:sp>
      <p:sp>
        <p:nvSpPr>
          <p:cNvPr id="10" name="Google Shape;191;p23">
            <a:extLst>
              <a:ext uri="{FF2B5EF4-FFF2-40B4-BE49-F238E27FC236}">
                <a16:creationId xmlns:a16="http://schemas.microsoft.com/office/drawing/2014/main" id="{64F6369E-2AED-0143-9373-C6B9854D9991}"/>
              </a:ext>
            </a:extLst>
          </p:cNvPr>
          <p:cNvSpPr/>
          <p:nvPr/>
        </p:nvSpPr>
        <p:spPr>
          <a:xfrm>
            <a:off x="701251" y="219960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1;p23">
            <a:extLst>
              <a:ext uri="{FF2B5EF4-FFF2-40B4-BE49-F238E27FC236}">
                <a16:creationId xmlns:a16="http://schemas.microsoft.com/office/drawing/2014/main" id="{93CE6B93-6B45-A64A-AB93-FBDCBF7BD010}"/>
              </a:ext>
            </a:extLst>
          </p:cNvPr>
          <p:cNvSpPr/>
          <p:nvPr/>
        </p:nvSpPr>
        <p:spPr>
          <a:xfrm>
            <a:off x="701251" y="261720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1;p23">
            <a:extLst>
              <a:ext uri="{FF2B5EF4-FFF2-40B4-BE49-F238E27FC236}">
                <a16:creationId xmlns:a16="http://schemas.microsoft.com/office/drawing/2014/main" id="{5E9D3D11-1497-5E44-8B72-9967F2A79E54}"/>
              </a:ext>
            </a:extLst>
          </p:cNvPr>
          <p:cNvSpPr/>
          <p:nvPr/>
        </p:nvSpPr>
        <p:spPr>
          <a:xfrm>
            <a:off x="701251" y="3478210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317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7D12C95A-4BEC-0442-9B24-F17AE4ECE76A}"/>
              </a:ext>
            </a:extLst>
          </p:cNvPr>
          <p:cNvSpPr/>
          <p:nvPr/>
        </p:nvSpPr>
        <p:spPr>
          <a:xfrm>
            <a:off x="699451" y="1362259"/>
            <a:ext cx="993307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Sizing the market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2098625"/>
            <a:ext cx="307829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Collect the apps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From public sources (</a:t>
            </a:r>
            <a:r>
              <a:rPr lang="en-US" dirty="0" err="1">
                <a:latin typeface="Stolzl" pitchFamily="2" charset="0"/>
                <a:cs typeface="Arial" panose="020B0604020202020204" pitchFamily="34" charset="0"/>
              </a:rPr>
              <a:t>SensorTower</a:t>
            </a:r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Stolzl" pitchFamily="2" charset="0"/>
                <a:cs typeface="Arial" panose="020B0604020202020204" pitchFamily="34" charset="0"/>
              </a:rPr>
              <a:t>Zoominfo</a:t>
            </a:r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) find the revenue for each peer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Summarize the estimates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47B783E-74B3-2742-8212-DBCD31D516C4}"/>
              </a:ext>
            </a:extLst>
          </p:cNvPr>
          <p:cNvSpPr/>
          <p:nvPr/>
        </p:nvSpPr>
        <p:spPr>
          <a:xfrm>
            <a:off x="756722" y="1414699"/>
            <a:ext cx="878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Apps</a:t>
            </a:r>
            <a:endParaRPr lang="ru-UA" sz="2000" dirty="0">
              <a:latin typeface="Stolzl Medium" pitchFamily="2" charset="0"/>
            </a:endParaRPr>
          </a:p>
        </p:txBody>
      </p:sp>
      <p:sp>
        <p:nvSpPr>
          <p:cNvPr id="10" name="Google Shape;191;p23">
            <a:extLst>
              <a:ext uri="{FF2B5EF4-FFF2-40B4-BE49-F238E27FC236}">
                <a16:creationId xmlns:a16="http://schemas.microsoft.com/office/drawing/2014/main" id="{64F6369E-2AED-0143-9373-C6B9854D9991}"/>
              </a:ext>
            </a:extLst>
          </p:cNvPr>
          <p:cNvSpPr/>
          <p:nvPr/>
        </p:nvSpPr>
        <p:spPr>
          <a:xfrm>
            <a:off x="701251" y="219960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1;p23">
            <a:extLst>
              <a:ext uri="{FF2B5EF4-FFF2-40B4-BE49-F238E27FC236}">
                <a16:creationId xmlns:a16="http://schemas.microsoft.com/office/drawing/2014/main" id="{93CE6B93-6B45-A64A-AB93-FBDCBF7BD010}"/>
              </a:ext>
            </a:extLst>
          </p:cNvPr>
          <p:cNvSpPr/>
          <p:nvPr/>
        </p:nvSpPr>
        <p:spPr>
          <a:xfrm>
            <a:off x="701251" y="261720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1;p23">
            <a:extLst>
              <a:ext uri="{FF2B5EF4-FFF2-40B4-BE49-F238E27FC236}">
                <a16:creationId xmlns:a16="http://schemas.microsoft.com/office/drawing/2014/main" id="{5E9D3D11-1497-5E44-8B72-9967F2A79E54}"/>
              </a:ext>
            </a:extLst>
          </p:cNvPr>
          <p:cNvSpPr/>
          <p:nvPr/>
        </p:nvSpPr>
        <p:spPr>
          <a:xfrm>
            <a:off x="701251" y="3478210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D3A2D50-687D-FD45-817E-903F4565E08F}"/>
              </a:ext>
            </a:extLst>
          </p:cNvPr>
          <p:cNvSpPr/>
          <p:nvPr/>
        </p:nvSpPr>
        <p:spPr>
          <a:xfrm>
            <a:off x="4841590" y="1362259"/>
            <a:ext cx="993307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A3959A2-B38F-5441-AC3C-E13AE8CDB1B3}"/>
              </a:ext>
            </a:extLst>
          </p:cNvPr>
          <p:cNvSpPr/>
          <p:nvPr/>
        </p:nvSpPr>
        <p:spPr>
          <a:xfrm>
            <a:off x="4951804" y="1414699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E8AE016-F32C-744D-B1DD-CE11E49D7523}"/>
              </a:ext>
            </a:extLst>
          </p:cNvPr>
          <p:cNvSpPr/>
          <p:nvPr/>
        </p:nvSpPr>
        <p:spPr>
          <a:xfrm>
            <a:off x="4930538" y="2098625"/>
            <a:ext cx="35658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Collect the number of annual visits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Multiply to conversion rate for respective industry (google it), and the average price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Summarize the revenue estimates</a:t>
            </a:r>
          </a:p>
        </p:txBody>
      </p:sp>
      <p:sp>
        <p:nvSpPr>
          <p:cNvPr id="18" name="Google Shape;191;p23">
            <a:extLst>
              <a:ext uri="{FF2B5EF4-FFF2-40B4-BE49-F238E27FC236}">
                <a16:creationId xmlns:a16="http://schemas.microsoft.com/office/drawing/2014/main" id="{AF6E10CD-73C5-624B-A4D6-E722C48DF769}"/>
              </a:ext>
            </a:extLst>
          </p:cNvPr>
          <p:cNvSpPr/>
          <p:nvPr/>
        </p:nvSpPr>
        <p:spPr>
          <a:xfrm>
            <a:off x="4847738" y="219960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1;p23">
            <a:extLst>
              <a:ext uri="{FF2B5EF4-FFF2-40B4-BE49-F238E27FC236}">
                <a16:creationId xmlns:a16="http://schemas.microsoft.com/office/drawing/2014/main" id="{3D96F29F-8965-D740-AA57-444875C35C0A}"/>
              </a:ext>
            </a:extLst>
          </p:cNvPr>
          <p:cNvSpPr/>
          <p:nvPr/>
        </p:nvSpPr>
        <p:spPr>
          <a:xfrm>
            <a:off x="4847738" y="261606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91;p23">
            <a:extLst>
              <a:ext uri="{FF2B5EF4-FFF2-40B4-BE49-F238E27FC236}">
                <a16:creationId xmlns:a16="http://schemas.microsoft.com/office/drawing/2014/main" id="{4723DB4E-D8BB-644A-AAD0-093FA325756B}"/>
              </a:ext>
            </a:extLst>
          </p:cNvPr>
          <p:cNvSpPr/>
          <p:nvPr/>
        </p:nvSpPr>
        <p:spPr>
          <a:xfrm>
            <a:off x="4847738" y="3476144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0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755B616-B265-5F46-946E-2033AA97B83C}"/>
              </a:ext>
            </a:extLst>
          </p:cNvPr>
          <p:cNvSpPr/>
          <p:nvPr/>
        </p:nvSpPr>
        <p:spPr>
          <a:xfrm>
            <a:off x="713651" y="1738747"/>
            <a:ext cx="1472958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9" name="Google Shape;189;p23"/>
          <p:cNvSpPr txBox="1"/>
          <p:nvPr/>
        </p:nvSpPr>
        <p:spPr>
          <a:xfrm>
            <a:off x="543105" y="1738747"/>
            <a:ext cx="1774297" cy="5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28600" lvl="0">
              <a:buClr>
                <a:srgbClr val="FFC000"/>
              </a:buClr>
              <a:buSzPct val="250000"/>
            </a:pPr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Purpose:</a:t>
            </a:r>
            <a:endParaRPr lang="en-US" sz="2000" u="none" strike="noStrike" cap="none" dirty="0">
              <a:solidFill>
                <a:srgbClr val="000000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1" y="49165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  <a:cs typeface="Arial" panose="020B0604020202020204" pitchFamily="34" charset="0"/>
              </a:rPr>
              <a:t>Genesis Growth team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F3BF1F9-41E3-664C-9675-FC4C82088099}"/>
              </a:ext>
            </a:extLst>
          </p:cNvPr>
          <p:cNvSpPr/>
          <p:nvPr/>
        </p:nvSpPr>
        <p:spPr>
          <a:xfrm>
            <a:off x="713651" y="3199801"/>
            <a:ext cx="1393445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Google Shape;189;p23">
            <a:extLst>
              <a:ext uri="{FF2B5EF4-FFF2-40B4-BE49-F238E27FC236}">
                <a16:creationId xmlns:a16="http://schemas.microsoft.com/office/drawing/2014/main" id="{3DCAB70D-8BCF-554F-8B3E-5C3E65765E5E}"/>
              </a:ext>
            </a:extLst>
          </p:cNvPr>
          <p:cNvSpPr txBox="1"/>
          <p:nvPr/>
        </p:nvSpPr>
        <p:spPr>
          <a:xfrm>
            <a:off x="543105" y="3199800"/>
            <a:ext cx="1563991" cy="5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28600" lvl="0">
              <a:buClr>
                <a:srgbClr val="FFC000"/>
              </a:buClr>
              <a:buSzPct val="250000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Projects:</a:t>
            </a:r>
            <a:endParaRPr lang="en-US" sz="2000" u="none" strike="noStrike" cap="none" dirty="0">
              <a:solidFill>
                <a:srgbClr val="000000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50FCB9-25D4-204C-BABF-C635B89D2278}"/>
              </a:ext>
            </a:extLst>
          </p:cNvPr>
          <p:cNvSpPr/>
          <p:nvPr/>
        </p:nvSpPr>
        <p:spPr>
          <a:xfrm>
            <a:off x="777106" y="2368166"/>
            <a:ext cx="3869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increase capitalization of R&amp;D projects</a:t>
            </a:r>
            <a:endParaRPr lang="ru-UA" dirty="0">
              <a:latin typeface="Stolzl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9BF9030-2BE1-EA41-A3C5-6687D4A90B45}"/>
              </a:ext>
            </a:extLst>
          </p:cNvPr>
          <p:cNvSpPr/>
          <p:nvPr/>
        </p:nvSpPr>
        <p:spPr>
          <a:xfrm>
            <a:off x="777106" y="3839158"/>
            <a:ext cx="4956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infrastructure projects – shared support</a:t>
            </a: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one-off requests – strategy, research, operations</a:t>
            </a:r>
          </a:p>
        </p:txBody>
      </p:sp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7D12C95A-4BEC-0442-9B24-F17AE4ECE76A}"/>
              </a:ext>
            </a:extLst>
          </p:cNvPr>
          <p:cNvSpPr/>
          <p:nvPr/>
        </p:nvSpPr>
        <p:spPr>
          <a:xfrm>
            <a:off x="699451" y="1362259"/>
            <a:ext cx="993307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Sizing the market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2098625"/>
            <a:ext cx="307829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Collect the apps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From public sources (</a:t>
            </a:r>
            <a:r>
              <a:rPr lang="en-US" dirty="0" err="1">
                <a:latin typeface="Stolzl" pitchFamily="2" charset="0"/>
                <a:cs typeface="Arial" panose="020B0604020202020204" pitchFamily="34" charset="0"/>
              </a:rPr>
              <a:t>SensorTower</a:t>
            </a:r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Stolzl" pitchFamily="2" charset="0"/>
                <a:cs typeface="Arial" panose="020B0604020202020204" pitchFamily="34" charset="0"/>
              </a:rPr>
              <a:t>Zoominfo</a:t>
            </a:r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) find the revenue for each peer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Summarize the estimates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47B783E-74B3-2742-8212-DBCD31D516C4}"/>
              </a:ext>
            </a:extLst>
          </p:cNvPr>
          <p:cNvSpPr/>
          <p:nvPr/>
        </p:nvSpPr>
        <p:spPr>
          <a:xfrm>
            <a:off x="756722" y="1414699"/>
            <a:ext cx="878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Apps</a:t>
            </a:r>
            <a:endParaRPr lang="ru-UA" sz="2000" dirty="0">
              <a:latin typeface="Stolzl Medium" pitchFamily="2" charset="0"/>
            </a:endParaRPr>
          </a:p>
        </p:txBody>
      </p:sp>
      <p:sp>
        <p:nvSpPr>
          <p:cNvPr id="10" name="Google Shape;191;p23">
            <a:extLst>
              <a:ext uri="{FF2B5EF4-FFF2-40B4-BE49-F238E27FC236}">
                <a16:creationId xmlns:a16="http://schemas.microsoft.com/office/drawing/2014/main" id="{64F6369E-2AED-0143-9373-C6B9854D9991}"/>
              </a:ext>
            </a:extLst>
          </p:cNvPr>
          <p:cNvSpPr/>
          <p:nvPr/>
        </p:nvSpPr>
        <p:spPr>
          <a:xfrm>
            <a:off x="701251" y="219960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1;p23">
            <a:extLst>
              <a:ext uri="{FF2B5EF4-FFF2-40B4-BE49-F238E27FC236}">
                <a16:creationId xmlns:a16="http://schemas.microsoft.com/office/drawing/2014/main" id="{93CE6B93-6B45-A64A-AB93-FBDCBF7BD010}"/>
              </a:ext>
            </a:extLst>
          </p:cNvPr>
          <p:cNvSpPr/>
          <p:nvPr/>
        </p:nvSpPr>
        <p:spPr>
          <a:xfrm>
            <a:off x="701251" y="261720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1;p23">
            <a:extLst>
              <a:ext uri="{FF2B5EF4-FFF2-40B4-BE49-F238E27FC236}">
                <a16:creationId xmlns:a16="http://schemas.microsoft.com/office/drawing/2014/main" id="{5E9D3D11-1497-5E44-8B72-9967F2A79E54}"/>
              </a:ext>
            </a:extLst>
          </p:cNvPr>
          <p:cNvSpPr/>
          <p:nvPr/>
        </p:nvSpPr>
        <p:spPr>
          <a:xfrm>
            <a:off x="701251" y="3478210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D3A2D50-687D-FD45-817E-903F4565E08F}"/>
              </a:ext>
            </a:extLst>
          </p:cNvPr>
          <p:cNvSpPr/>
          <p:nvPr/>
        </p:nvSpPr>
        <p:spPr>
          <a:xfrm>
            <a:off x="4841590" y="1362259"/>
            <a:ext cx="993307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A3959A2-B38F-5441-AC3C-E13AE8CDB1B3}"/>
              </a:ext>
            </a:extLst>
          </p:cNvPr>
          <p:cNvSpPr/>
          <p:nvPr/>
        </p:nvSpPr>
        <p:spPr>
          <a:xfrm>
            <a:off x="4951804" y="1414699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E8AE016-F32C-744D-B1DD-CE11E49D7523}"/>
              </a:ext>
            </a:extLst>
          </p:cNvPr>
          <p:cNvSpPr/>
          <p:nvPr/>
        </p:nvSpPr>
        <p:spPr>
          <a:xfrm>
            <a:off x="4930538" y="2098625"/>
            <a:ext cx="35658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Collect the number of annual visits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Multiply to conversion rate for respective industry (google it), and the average price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Summarize the revenue estimates</a:t>
            </a:r>
          </a:p>
        </p:txBody>
      </p:sp>
      <p:sp>
        <p:nvSpPr>
          <p:cNvPr id="18" name="Google Shape;191;p23">
            <a:extLst>
              <a:ext uri="{FF2B5EF4-FFF2-40B4-BE49-F238E27FC236}">
                <a16:creationId xmlns:a16="http://schemas.microsoft.com/office/drawing/2014/main" id="{AF6E10CD-73C5-624B-A4D6-E722C48DF769}"/>
              </a:ext>
            </a:extLst>
          </p:cNvPr>
          <p:cNvSpPr/>
          <p:nvPr/>
        </p:nvSpPr>
        <p:spPr>
          <a:xfrm>
            <a:off x="4847738" y="219960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1;p23">
            <a:extLst>
              <a:ext uri="{FF2B5EF4-FFF2-40B4-BE49-F238E27FC236}">
                <a16:creationId xmlns:a16="http://schemas.microsoft.com/office/drawing/2014/main" id="{3D96F29F-8965-D740-AA57-444875C35C0A}"/>
              </a:ext>
            </a:extLst>
          </p:cNvPr>
          <p:cNvSpPr/>
          <p:nvPr/>
        </p:nvSpPr>
        <p:spPr>
          <a:xfrm>
            <a:off x="4847738" y="261606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91;p23">
            <a:extLst>
              <a:ext uri="{FF2B5EF4-FFF2-40B4-BE49-F238E27FC236}">
                <a16:creationId xmlns:a16="http://schemas.microsoft.com/office/drawing/2014/main" id="{4723DB4E-D8BB-644A-AAD0-093FA325756B}"/>
              </a:ext>
            </a:extLst>
          </p:cNvPr>
          <p:cNvSpPr/>
          <p:nvPr/>
        </p:nvSpPr>
        <p:spPr>
          <a:xfrm>
            <a:off x="4847738" y="3476144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091FE4E-787B-7747-9C5C-B534A3FBAF69}"/>
              </a:ext>
            </a:extLst>
          </p:cNvPr>
          <p:cNvSpPr/>
          <p:nvPr/>
        </p:nvSpPr>
        <p:spPr>
          <a:xfrm>
            <a:off x="778494" y="4123841"/>
            <a:ext cx="4955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Even after the meticulous research, there is a chance you overlooked some players. Thus, assume that your estimate is 80% of the total market, which is a number in question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0C5B97B-F851-B842-B1BE-FB066C930C8D}"/>
              </a:ext>
            </a:extLst>
          </p:cNvPr>
          <p:cNvSpPr/>
          <p:nvPr/>
        </p:nvSpPr>
        <p:spPr>
          <a:xfrm>
            <a:off x="5945117" y="4218355"/>
            <a:ext cx="246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Summarize the figures and divide over 80%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D2690AA-B8A9-F14D-AA5F-A3F52C960EAC}"/>
              </a:ext>
            </a:extLst>
          </p:cNvPr>
          <p:cNvSpPr/>
          <p:nvPr/>
        </p:nvSpPr>
        <p:spPr>
          <a:xfrm>
            <a:off x="699451" y="4029829"/>
            <a:ext cx="7796983" cy="8423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FCC92D2-C0D9-B643-8403-018E3FE225A7}"/>
              </a:ext>
            </a:extLst>
          </p:cNvPr>
          <p:cNvCxnSpPr/>
          <p:nvPr/>
        </p:nvCxnSpPr>
        <p:spPr>
          <a:xfrm>
            <a:off x="5784086" y="4029829"/>
            <a:ext cx="0" cy="8423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627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Sizing the market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1073061"/>
            <a:ext cx="4420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olzl" pitchFamily="2" charset="0"/>
              </a:rPr>
              <a:t>Bottom-up estimations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Stolzl" pitchFamily="2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Industry </a:t>
            </a:r>
            <a:r>
              <a:rPr lang="ru-RU" dirty="0">
                <a:latin typeface="Stolzl" pitchFamily="2" charset="0"/>
                <a:cs typeface="Arial" panose="020B0604020202020204" pitchFamily="34" charset="0"/>
              </a:rPr>
              <a:t>В</a:t>
            </a:r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endParaRPr lang="en-GB" dirty="0">
              <a:latin typeface="Stolzl" pitchFamily="2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8A0832C-BDB1-B944-8A0C-23CAC1A84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81" y="1644748"/>
            <a:ext cx="6044956" cy="3097005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571868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C16FC498-0DCA-D543-A04B-B4E5795872F3}"/>
              </a:ext>
            </a:extLst>
          </p:cNvPr>
          <p:cNvSpPr/>
          <p:nvPr/>
        </p:nvSpPr>
        <p:spPr>
          <a:xfrm>
            <a:off x="748820" y="1302342"/>
            <a:ext cx="1020345" cy="38248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Sizing the market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1193013"/>
            <a:ext cx="442092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tolzl" pitchFamily="2" charset="0"/>
                <a:cs typeface="Arial" panose="020B0604020202020204" pitchFamily="34" charset="0"/>
              </a:rPr>
              <a:t>CAGR</a:t>
            </a:r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Stolzl" pitchFamily="2" charset="0"/>
                <a:cs typeface="Arial" panose="020B0604020202020204" pitchFamily="34" charset="0"/>
              </a:rPr>
              <a:t>    </a:t>
            </a:r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(Compound annual growth rate)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D98A7F3-AE9B-264F-9575-EB3A535A0F61}"/>
              </a:ext>
            </a:extLst>
          </p:cNvPr>
          <p:cNvSpPr/>
          <p:nvPr/>
        </p:nvSpPr>
        <p:spPr>
          <a:xfrm>
            <a:off x="756722" y="2086968"/>
            <a:ext cx="30400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Shows the pace at which industry grows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Needs datapoints for several years (usually, 3-5 years)</a:t>
            </a:r>
          </a:p>
        </p:txBody>
      </p:sp>
      <p:sp>
        <p:nvSpPr>
          <p:cNvPr id="12" name="Google Shape;191;p23">
            <a:extLst>
              <a:ext uri="{FF2B5EF4-FFF2-40B4-BE49-F238E27FC236}">
                <a16:creationId xmlns:a16="http://schemas.microsoft.com/office/drawing/2014/main" id="{66950C64-7F77-B747-B6AD-E570E25D4ED6}"/>
              </a:ext>
            </a:extLst>
          </p:cNvPr>
          <p:cNvSpPr/>
          <p:nvPr/>
        </p:nvSpPr>
        <p:spPr>
          <a:xfrm>
            <a:off x="701251" y="2194389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1;p23">
            <a:extLst>
              <a:ext uri="{FF2B5EF4-FFF2-40B4-BE49-F238E27FC236}">
                <a16:creationId xmlns:a16="http://schemas.microsoft.com/office/drawing/2014/main" id="{4BC9587F-BF04-A040-9E7A-DF489C904E7F}"/>
              </a:ext>
            </a:extLst>
          </p:cNvPr>
          <p:cNvSpPr/>
          <p:nvPr/>
        </p:nvSpPr>
        <p:spPr>
          <a:xfrm>
            <a:off x="701251" y="282743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C68190-A4C6-464A-92BC-87885E27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575088"/>
            <a:ext cx="4729208" cy="10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17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/>
        </p:nvSpPr>
        <p:spPr>
          <a:xfrm>
            <a:off x="863600" y="1786940"/>
            <a:ext cx="465804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ru" sz="9600" u="none" strike="noStrike" cap="none" dirty="0">
                <a:solidFill>
                  <a:srgbClr val="000000"/>
                </a:solidFill>
                <a:latin typeface="Stolzl Medium" pitchFamily="2" charset="0"/>
                <a:sym typeface="Arial"/>
              </a:rPr>
              <a:t>Q&amp;A</a:t>
            </a:r>
            <a:endParaRPr sz="9600" u="none" strike="noStrike" cap="none" dirty="0">
              <a:solidFill>
                <a:srgbClr val="000000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336" name="Google Shape;33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0535" y="1169273"/>
            <a:ext cx="3721662" cy="356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15C976-6FD7-144D-88FB-91CFFCAAB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6668429" y="2569019"/>
            <a:ext cx="3020996" cy="3020996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2" y="467909"/>
            <a:ext cx="25871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000" u="none" strike="noStrike" cap="none" dirty="0">
                <a:solidFill>
                  <a:schemeClr val="dk1"/>
                </a:solidFill>
                <a:latin typeface="Stolzl Medium" pitchFamily="2" charset="0"/>
                <a:sym typeface="Arial"/>
              </a:rPr>
              <a:t>Agenda</a:t>
            </a:r>
            <a:endParaRPr sz="40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8;p23">
            <a:extLst>
              <a:ext uri="{FF2B5EF4-FFF2-40B4-BE49-F238E27FC236}">
                <a16:creationId xmlns:a16="http://schemas.microsoft.com/office/drawing/2014/main" id="{9E9FDAB6-99BD-744D-B638-08F69BF421E7}"/>
              </a:ext>
            </a:extLst>
          </p:cNvPr>
          <p:cNvSpPr/>
          <p:nvPr/>
        </p:nvSpPr>
        <p:spPr>
          <a:xfrm>
            <a:off x="6399172" y="2232090"/>
            <a:ext cx="538513" cy="53851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3" name="Google Shape;188;p23">
            <a:extLst>
              <a:ext uri="{FF2B5EF4-FFF2-40B4-BE49-F238E27FC236}">
                <a16:creationId xmlns:a16="http://schemas.microsoft.com/office/drawing/2014/main" id="{5110096D-8FD9-7C4B-82ED-7270C148CE0F}"/>
              </a:ext>
            </a:extLst>
          </p:cNvPr>
          <p:cNvSpPr/>
          <p:nvPr/>
        </p:nvSpPr>
        <p:spPr>
          <a:xfrm>
            <a:off x="690265" y="2743179"/>
            <a:ext cx="258914" cy="258914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82878" y="1397084"/>
            <a:ext cx="407023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What is a web research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Checking market potential</a:t>
            </a:r>
            <a:endParaRPr lang="uk-UA" sz="1800" dirty="0">
              <a:latin typeface="Stolzl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Sizing the market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u="sng" dirty="0">
                <a:latin typeface="Stolzl" pitchFamily="2" charset="0"/>
              </a:rPr>
              <a:t>Defining the archetypes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Evaluating the business model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Analyzing the marketing strategy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Foreseeing the risks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02480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Defining the archetypes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1022261"/>
            <a:ext cx="44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Online music education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DA3C9C6E-D393-7640-845F-557219B93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591511"/>
            <a:ext cx="5579289" cy="2962562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7959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F20DC8DB-FDCA-414E-AE68-C46E8700356F}"/>
              </a:ext>
            </a:extLst>
          </p:cNvPr>
          <p:cNvSpPr/>
          <p:nvPr/>
        </p:nvSpPr>
        <p:spPr>
          <a:xfrm>
            <a:off x="6772552" y="1591511"/>
            <a:ext cx="1967205" cy="4063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Defining the archetypes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1022261"/>
            <a:ext cx="44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Online music education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4542E-AA70-5641-B642-AE8EE04D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591511"/>
            <a:ext cx="5579289" cy="296256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D2BA41-50EC-3F44-8553-A83032305F0D}"/>
              </a:ext>
            </a:extLst>
          </p:cNvPr>
          <p:cNvSpPr/>
          <p:nvPr/>
        </p:nvSpPr>
        <p:spPr>
          <a:xfrm>
            <a:off x="6772552" y="1640815"/>
            <a:ext cx="1967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 Medium" pitchFamily="2" charset="0"/>
                <a:cs typeface="Arial" panose="020B0604020202020204" pitchFamily="34" charset="0"/>
              </a:rPr>
              <a:t>Criteria to classify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3120B3-2712-264F-A6DE-D5117ABC80B0}"/>
              </a:ext>
            </a:extLst>
          </p:cNvPr>
          <p:cNvSpPr/>
          <p:nvPr/>
        </p:nvSpPr>
        <p:spPr>
          <a:xfrm>
            <a:off x="6813447" y="2204546"/>
            <a:ext cx="174606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Audience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Product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Pricing strategy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Geography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Business model</a:t>
            </a:r>
          </a:p>
        </p:txBody>
      </p:sp>
      <p:sp>
        <p:nvSpPr>
          <p:cNvPr id="12" name="Google Shape;191;p23">
            <a:extLst>
              <a:ext uri="{FF2B5EF4-FFF2-40B4-BE49-F238E27FC236}">
                <a16:creationId xmlns:a16="http://schemas.microsoft.com/office/drawing/2014/main" id="{0B0FE1F1-117D-CD43-AC9D-34E325D70CB7}"/>
              </a:ext>
            </a:extLst>
          </p:cNvPr>
          <p:cNvSpPr/>
          <p:nvPr/>
        </p:nvSpPr>
        <p:spPr>
          <a:xfrm>
            <a:off x="6738306" y="2347584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1;p23">
            <a:extLst>
              <a:ext uri="{FF2B5EF4-FFF2-40B4-BE49-F238E27FC236}">
                <a16:creationId xmlns:a16="http://schemas.microsoft.com/office/drawing/2014/main" id="{46519E7D-CD06-0340-9290-31237085DA7D}"/>
              </a:ext>
            </a:extLst>
          </p:cNvPr>
          <p:cNvSpPr/>
          <p:nvPr/>
        </p:nvSpPr>
        <p:spPr>
          <a:xfrm>
            <a:off x="6738306" y="2620788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91;p23">
            <a:extLst>
              <a:ext uri="{FF2B5EF4-FFF2-40B4-BE49-F238E27FC236}">
                <a16:creationId xmlns:a16="http://schemas.microsoft.com/office/drawing/2014/main" id="{D354429A-0CD7-CC47-B2EE-993704788E5D}"/>
              </a:ext>
            </a:extLst>
          </p:cNvPr>
          <p:cNvSpPr/>
          <p:nvPr/>
        </p:nvSpPr>
        <p:spPr>
          <a:xfrm>
            <a:off x="6738306" y="2888417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91;p23">
            <a:extLst>
              <a:ext uri="{FF2B5EF4-FFF2-40B4-BE49-F238E27FC236}">
                <a16:creationId xmlns:a16="http://schemas.microsoft.com/office/drawing/2014/main" id="{3C6CF43D-4803-6348-8FF9-734DE6A732CB}"/>
              </a:ext>
            </a:extLst>
          </p:cNvPr>
          <p:cNvSpPr/>
          <p:nvPr/>
        </p:nvSpPr>
        <p:spPr>
          <a:xfrm>
            <a:off x="6738306" y="3167198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1;p23">
            <a:extLst>
              <a:ext uri="{FF2B5EF4-FFF2-40B4-BE49-F238E27FC236}">
                <a16:creationId xmlns:a16="http://schemas.microsoft.com/office/drawing/2014/main" id="{0630ECB1-8300-F149-8B8C-8735FDEA6D8A}"/>
              </a:ext>
            </a:extLst>
          </p:cNvPr>
          <p:cNvSpPr/>
          <p:nvPr/>
        </p:nvSpPr>
        <p:spPr>
          <a:xfrm>
            <a:off x="6738306" y="3451554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1;p23">
            <a:extLst>
              <a:ext uri="{FF2B5EF4-FFF2-40B4-BE49-F238E27FC236}">
                <a16:creationId xmlns:a16="http://schemas.microsoft.com/office/drawing/2014/main" id="{757CDADA-B118-9548-9616-A848115FAC7E}"/>
              </a:ext>
            </a:extLst>
          </p:cNvPr>
          <p:cNvSpPr/>
          <p:nvPr/>
        </p:nvSpPr>
        <p:spPr>
          <a:xfrm>
            <a:off x="6738306" y="3719184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007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Defining the archetypes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1022261"/>
            <a:ext cx="44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Online music education</a:t>
            </a: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535373A0-DF67-3B4D-968E-EA30D341F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721129"/>
            <a:ext cx="5635585" cy="2483425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356882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F20DC8DB-FDCA-414E-AE68-C46E8700356F}"/>
              </a:ext>
            </a:extLst>
          </p:cNvPr>
          <p:cNvSpPr/>
          <p:nvPr/>
        </p:nvSpPr>
        <p:spPr>
          <a:xfrm>
            <a:off x="6772552" y="1707291"/>
            <a:ext cx="1967205" cy="4063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Defining the archetypes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4E1659-8BF5-9041-A383-314D56EB4BFE}"/>
              </a:ext>
            </a:extLst>
          </p:cNvPr>
          <p:cNvSpPr/>
          <p:nvPr/>
        </p:nvSpPr>
        <p:spPr>
          <a:xfrm>
            <a:off x="756722" y="1022261"/>
            <a:ext cx="44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Online music education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D2BA41-50EC-3F44-8553-A83032305F0D}"/>
              </a:ext>
            </a:extLst>
          </p:cNvPr>
          <p:cNvSpPr/>
          <p:nvPr/>
        </p:nvSpPr>
        <p:spPr>
          <a:xfrm>
            <a:off x="6772552" y="1756595"/>
            <a:ext cx="1967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 Medium" pitchFamily="2" charset="0"/>
                <a:cs typeface="Arial" panose="020B0604020202020204" pitchFamily="34" charset="0"/>
              </a:rPr>
              <a:t>Criteria to classify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3120B3-2712-264F-A6DE-D5117ABC80B0}"/>
              </a:ext>
            </a:extLst>
          </p:cNvPr>
          <p:cNvSpPr/>
          <p:nvPr/>
        </p:nvSpPr>
        <p:spPr>
          <a:xfrm>
            <a:off x="6813447" y="2320326"/>
            <a:ext cx="174606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Product</a:t>
            </a:r>
            <a:endParaRPr lang="ru-RU" sz="1200" dirty="0">
              <a:latin typeface="Stolzl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Audience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Pricing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Geography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Business model</a:t>
            </a:r>
          </a:p>
        </p:txBody>
      </p:sp>
      <p:sp>
        <p:nvSpPr>
          <p:cNvPr id="12" name="Google Shape;191;p23">
            <a:extLst>
              <a:ext uri="{FF2B5EF4-FFF2-40B4-BE49-F238E27FC236}">
                <a16:creationId xmlns:a16="http://schemas.microsoft.com/office/drawing/2014/main" id="{0B0FE1F1-117D-CD43-AC9D-34E325D70CB7}"/>
              </a:ext>
            </a:extLst>
          </p:cNvPr>
          <p:cNvSpPr/>
          <p:nvPr/>
        </p:nvSpPr>
        <p:spPr>
          <a:xfrm>
            <a:off x="6738306" y="2463364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1;p23">
            <a:extLst>
              <a:ext uri="{FF2B5EF4-FFF2-40B4-BE49-F238E27FC236}">
                <a16:creationId xmlns:a16="http://schemas.microsoft.com/office/drawing/2014/main" id="{46519E7D-CD06-0340-9290-31237085DA7D}"/>
              </a:ext>
            </a:extLst>
          </p:cNvPr>
          <p:cNvSpPr/>
          <p:nvPr/>
        </p:nvSpPr>
        <p:spPr>
          <a:xfrm>
            <a:off x="6738306" y="2736568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91;p23">
            <a:extLst>
              <a:ext uri="{FF2B5EF4-FFF2-40B4-BE49-F238E27FC236}">
                <a16:creationId xmlns:a16="http://schemas.microsoft.com/office/drawing/2014/main" id="{D354429A-0CD7-CC47-B2EE-993704788E5D}"/>
              </a:ext>
            </a:extLst>
          </p:cNvPr>
          <p:cNvSpPr/>
          <p:nvPr/>
        </p:nvSpPr>
        <p:spPr>
          <a:xfrm>
            <a:off x="6738306" y="3004197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91;p23">
            <a:extLst>
              <a:ext uri="{FF2B5EF4-FFF2-40B4-BE49-F238E27FC236}">
                <a16:creationId xmlns:a16="http://schemas.microsoft.com/office/drawing/2014/main" id="{3C6CF43D-4803-6348-8FF9-734DE6A732CB}"/>
              </a:ext>
            </a:extLst>
          </p:cNvPr>
          <p:cNvSpPr/>
          <p:nvPr/>
        </p:nvSpPr>
        <p:spPr>
          <a:xfrm>
            <a:off x="6738306" y="3282978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1;p23">
            <a:extLst>
              <a:ext uri="{FF2B5EF4-FFF2-40B4-BE49-F238E27FC236}">
                <a16:creationId xmlns:a16="http://schemas.microsoft.com/office/drawing/2014/main" id="{0630ECB1-8300-F149-8B8C-8735FDEA6D8A}"/>
              </a:ext>
            </a:extLst>
          </p:cNvPr>
          <p:cNvSpPr/>
          <p:nvPr/>
        </p:nvSpPr>
        <p:spPr>
          <a:xfrm>
            <a:off x="6738306" y="3567334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1;p23">
            <a:extLst>
              <a:ext uri="{FF2B5EF4-FFF2-40B4-BE49-F238E27FC236}">
                <a16:creationId xmlns:a16="http://schemas.microsoft.com/office/drawing/2014/main" id="{757CDADA-B118-9548-9616-A848115FAC7E}"/>
              </a:ext>
            </a:extLst>
          </p:cNvPr>
          <p:cNvSpPr/>
          <p:nvPr/>
        </p:nvSpPr>
        <p:spPr>
          <a:xfrm>
            <a:off x="6738306" y="3834964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535373A0-DF67-3B4D-968E-EA30D341F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721129"/>
            <a:ext cx="5635585" cy="2483425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625292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6668429" y="2569019"/>
            <a:ext cx="3020996" cy="3020996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2" y="467909"/>
            <a:ext cx="25871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000" u="none" strike="noStrike" cap="none" dirty="0">
                <a:solidFill>
                  <a:schemeClr val="dk1"/>
                </a:solidFill>
                <a:latin typeface="Stolzl Medium" pitchFamily="2" charset="0"/>
                <a:sym typeface="Arial"/>
              </a:rPr>
              <a:t>Agenda</a:t>
            </a:r>
            <a:endParaRPr sz="40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8;p23">
            <a:extLst>
              <a:ext uri="{FF2B5EF4-FFF2-40B4-BE49-F238E27FC236}">
                <a16:creationId xmlns:a16="http://schemas.microsoft.com/office/drawing/2014/main" id="{9E9FDAB6-99BD-744D-B638-08F69BF421E7}"/>
              </a:ext>
            </a:extLst>
          </p:cNvPr>
          <p:cNvSpPr/>
          <p:nvPr/>
        </p:nvSpPr>
        <p:spPr>
          <a:xfrm>
            <a:off x="6399172" y="2232090"/>
            <a:ext cx="538513" cy="53851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3" name="Google Shape;188;p23">
            <a:extLst>
              <a:ext uri="{FF2B5EF4-FFF2-40B4-BE49-F238E27FC236}">
                <a16:creationId xmlns:a16="http://schemas.microsoft.com/office/drawing/2014/main" id="{5110096D-8FD9-7C4B-82ED-7270C148CE0F}"/>
              </a:ext>
            </a:extLst>
          </p:cNvPr>
          <p:cNvSpPr/>
          <p:nvPr/>
        </p:nvSpPr>
        <p:spPr>
          <a:xfrm>
            <a:off x="690265" y="3132178"/>
            <a:ext cx="258914" cy="258914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82878" y="1397084"/>
            <a:ext cx="407023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What is a web research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Checking market potential</a:t>
            </a:r>
            <a:endParaRPr lang="uk-UA" sz="1800" dirty="0">
              <a:latin typeface="Stolzl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Sizing the market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Defining the archetypes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u="sng" dirty="0">
                <a:latin typeface="Stolzl" pitchFamily="2" charset="0"/>
              </a:rPr>
              <a:t>Evaluating the business model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Analyzing the marketing strategy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Foreseeing the risks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3345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6668429" y="2569019"/>
            <a:ext cx="3020996" cy="3020996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2" y="467909"/>
            <a:ext cx="25871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000" u="none" strike="noStrike" cap="none" dirty="0">
                <a:solidFill>
                  <a:schemeClr val="dk1"/>
                </a:solidFill>
                <a:latin typeface="Stolzl Medium" pitchFamily="2" charset="0"/>
                <a:sym typeface="Arial"/>
              </a:rPr>
              <a:t>Agenda</a:t>
            </a:r>
            <a:endParaRPr sz="40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8;p23">
            <a:extLst>
              <a:ext uri="{FF2B5EF4-FFF2-40B4-BE49-F238E27FC236}">
                <a16:creationId xmlns:a16="http://schemas.microsoft.com/office/drawing/2014/main" id="{9E9FDAB6-99BD-744D-B638-08F69BF421E7}"/>
              </a:ext>
            </a:extLst>
          </p:cNvPr>
          <p:cNvSpPr/>
          <p:nvPr/>
        </p:nvSpPr>
        <p:spPr>
          <a:xfrm>
            <a:off x="6399172" y="2232090"/>
            <a:ext cx="538513" cy="53851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2" name="Google Shape;188;p23">
            <a:extLst>
              <a:ext uri="{FF2B5EF4-FFF2-40B4-BE49-F238E27FC236}">
                <a16:creationId xmlns:a16="http://schemas.microsoft.com/office/drawing/2014/main" id="{D4CB385C-AAB3-8547-B35F-F56B2391B23D}"/>
              </a:ext>
            </a:extLst>
          </p:cNvPr>
          <p:cNvSpPr/>
          <p:nvPr/>
        </p:nvSpPr>
        <p:spPr>
          <a:xfrm>
            <a:off x="690265" y="1570505"/>
            <a:ext cx="258914" cy="258914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82878" y="1397084"/>
            <a:ext cx="407023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u="sng" dirty="0">
                <a:latin typeface="Stolzl" pitchFamily="2" charset="0"/>
              </a:rPr>
              <a:t>What is a web research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Checking market potential</a:t>
            </a:r>
            <a:endParaRPr lang="uk-UA" sz="1800" dirty="0">
              <a:latin typeface="Stolzl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Sizing the market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Defining the archetypes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Evaluating the business model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Analyzing the marketing strategy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Foreseeing the risks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5380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F20DC8DB-FDCA-414E-AE68-C46E8700356F}"/>
              </a:ext>
            </a:extLst>
          </p:cNvPr>
          <p:cNvSpPr/>
          <p:nvPr/>
        </p:nvSpPr>
        <p:spPr>
          <a:xfrm>
            <a:off x="729828" y="1759544"/>
            <a:ext cx="926857" cy="4063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2800" dirty="0">
                <a:latin typeface="Stolzl Medium" pitchFamily="2" charset="0"/>
              </a:rPr>
              <a:t>Evaluating the business model</a:t>
            </a:r>
            <a:endParaRPr sz="28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D2BA41-50EC-3F44-8553-A83032305F0D}"/>
              </a:ext>
            </a:extLst>
          </p:cNvPr>
          <p:cNvSpPr/>
          <p:nvPr/>
        </p:nvSpPr>
        <p:spPr>
          <a:xfrm>
            <a:off x="729828" y="1756595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endParaRPr lang="en-US" sz="2000" dirty="0">
              <a:latin typeface="Stolzl Medium" pitchFamily="2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3120B3-2712-264F-A6DE-D5117ABC80B0}"/>
              </a:ext>
            </a:extLst>
          </p:cNvPr>
          <p:cNvSpPr/>
          <p:nvPr/>
        </p:nvSpPr>
        <p:spPr>
          <a:xfrm>
            <a:off x="770723" y="2180983"/>
            <a:ext cx="1746069" cy="188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In-app advertising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In-app purchases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Freemium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Paid apps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Subscription</a:t>
            </a:r>
          </a:p>
        </p:txBody>
      </p:sp>
      <p:sp>
        <p:nvSpPr>
          <p:cNvPr id="17" name="Google Shape;191;p23">
            <a:extLst>
              <a:ext uri="{FF2B5EF4-FFF2-40B4-BE49-F238E27FC236}">
                <a16:creationId xmlns:a16="http://schemas.microsoft.com/office/drawing/2014/main" id="{757CDADA-B118-9548-9616-A848115FAC7E}"/>
              </a:ext>
            </a:extLst>
          </p:cNvPr>
          <p:cNvSpPr/>
          <p:nvPr/>
        </p:nvSpPr>
        <p:spPr>
          <a:xfrm>
            <a:off x="695582" y="2396637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1;p23">
            <a:extLst>
              <a:ext uri="{FF2B5EF4-FFF2-40B4-BE49-F238E27FC236}">
                <a16:creationId xmlns:a16="http://schemas.microsoft.com/office/drawing/2014/main" id="{267CE2B4-91FD-CA46-B2CD-C45206D41677}"/>
              </a:ext>
            </a:extLst>
          </p:cNvPr>
          <p:cNvSpPr/>
          <p:nvPr/>
        </p:nvSpPr>
        <p:spPr>
          <a:xfrm>
            <a:off x="695582" y="2767340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91;p23">
            <a:extLst>
              <a:ext uri="{FF2B5EF4-FFF2-40B4-BE49-F238E27FC236}">
                <a16:creationId xmlns:a16="http://schemas.microsoft.com/office/drawing/2014/main" id="{6E822BA9-A1E4-5F4F-B47E-EA8AB646C772}"/>
              </a:ext>
            </a:extLst>
          </p:cNvPr>
          <p:cNvSpPr/>
          <p:nvPr/>
        </p:nvSpPr>
        <p:spPr>
          <a:xfrm>
            <a:off x="695582" y="3118271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1;p23">
            <a:extLst>
              <a:ext uri="{FF2B5EF4-FFF2-40B4-BE49-F238E27FC236}">
                <a16:creationId xmlns:a16="http://schemas.microsoft.com/office/drawing/2014/main" id="{09098FF9-270E-854F-A5A5-06DE776A4E15}"/>
              </a:ext>
            </a:extLst>
          </p:cNvPr>
          <p:cNvSpPr/>
          <p:nvPr/>
        </p:nvSpPr>
        <p:spPr>
          <a:xfrm>
            <a:off x="695582" y="3493916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91;p23">
            <a:extLst>
              <a:ext uri="{FF2B5EF4-FFF2-40B4-BE49-F238E27FC236}">
                <a16:creationId xmlns:a16="http://schemas.microsoft.com/office/drawing/2014/main" id="{F8C2844E-92C2-8042-B1E2-596E39F056BE}"/>
              </a:ext>
            </a:extLst>
          </p:cNvPr>
          <p:cNvSpPr/>
          <p:nvPr/>
        </p:nvSpPr>
        <p:spPr>
          <a:xfrm>
            <a:off x="695582" y="3849790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4649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F20DC8DB-FDCA-414E-AE68-C46E8700356F}"/>
              </a:ext>
            </a:extLst>
          </p:cNvPr>
          <p:cNvSpPr/>
          <p:nvPr/>
        </p:nvSpPr>
        <p:spPr>
          <a:xfrm>
            <a:off x="729828" y="1759544"/>
            <a:ext cx="926857" cy="4063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0" name="Google Shape;190;p23"/>
          <p:cNvSpPr txBox="1"/>
          <p:nvPr/>
        </p:nvSpPr>
        <p:spPr>
          <a:xfrm>
            <a:off x="748820" y="421625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2800" dirty="0">
                <a:latin typeface="Stolzl Medium" pitchFamily="2" charset="0"/>
              </a:rPr>
              <a:t>Evaluating the business model</a:t>
            </a:r>
            <a:endParaRPr sz="28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D2BA41-50EC-3F44-8553-A83032305F0D}"/>
              </a:ext>
            </a:extLst>
          </p:cNvPr>
          <p:cNvSpPr/>
          <p:nvPr/>
        </p:nvSpPr>
        <p:spPr>
          <a:xfrm>
            <a:off x="729828" y="1756595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endParaRPr lang="en-US" sz="2000" dirty="0">
              <a:latin typeface="Stolzl Medium" pitchFamily="2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3120B3-2712-264F-A6DE-D5117ABC80B0}"/>
              </a:ext>
            </a:extLst>
          </p:cNvPr>
          <p:cNvSpPr/>
          <p:nvPr/>
        </p:nvSpPr>
        <p:spPr>
          <a:xfrm>
            <a:off x="770723" y="2180983"/>
            <a:ext cx="1746069" cy="188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In-app advertising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In-app purchases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Freemium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Paid apps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Subscription</a:t>
            </a:r>
          </a:p>
        </p:txBody>
      </p:sp>
      <p:sp>
        <p:nvSpPr>
          <p:cNvPr id="17" name="Google Shape;191;p23">
            <a:extLst>
              <a:ext uri="{FF2B5EF4-FFF2-40B4-BE49-F238E27FC236}">
                <a16:creationId xmlns:a16="http://schemas.microsoft.com/office/drawing/2014/main" id="{757CDADA-B118-9548-9616-A848115FAC7E}"/>
              </a:ext>
            </a:extLst>
          </p:cNvPr>
          <p:cNvSpPr/>
          <p:nvPr/>
        </p:nvSpPr>
        <p:spPr>
          <a:xfrm>
            <a:off x="695582" y="2396637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1;p23">
            <a:extLst>
              <a:ext uri="{FF2B5EF4-FFF2-40B4-BE49-F238E27FC236}">
                <a16:creationId xmlns:a16="http://schemas.microsoft.com/office/drawing/2014/main" id="{267CE2B4-91FD-CA46-B2CD-C45206D41677}"/>
              </a:ext>
            </a:extLst>
          </p:cNvPr>
          <p:cNvSpPr/>
          <p:nvPr/>
        </p:nvSpPr>
        <p:spPr>
          <a:xfrm>
            <a:off x="695582" y="2767340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91;p23">
            <a:extLst>
              <a:ext uri="{FF2B5EF4-FFF2-40B4-BE49-F238E27FC236}">
                <a16:creationId xmlns:a16="http://schemas.microsoft.com/office/drawing/2014/main" id="{6E822BA9-A1E4-5F4F-B47E-EA8AB646C772}"/>
              </a:ext>
            </a:extLst>
          </p:cNvPr>
          <p:cNvSpPr/>
          <p:nvPr/>
        </p:nvSpPr>
        <p:spPr>
          <a:xfrm>
            <a:off x="695582" y="3118271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91;p23">
            <a:extLst>
              <a:ext uri="{FF2B5EF4-FFF2-40B4-BE49-F238E27FC236}">
                <a16:creationId xmlns:a16="http://schemas.microsoft.com/office/drawing/2014/main" id="{09098FF9-270E-854F-A5A5-06DE776A4E15}"/>
              </a:ext>
            </a:extLst>
          </p:cNvPr>
          <p:cNvSpPr/>
          <p:nvPr/>
        </p:nvSpPr>
        <p:spPr>
          <a:xfrm>
            <a:off x="695582" y="3493916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91;p23">
            <a:extLst>
              <a:ext uri="{FF2B5EF4-FFF2-40B4-BE49-F238E27FC236}">
                <a16:creationId xmlns:a16="http://schemas.microsoft.com/office/drawing/2014/main" id="{F8C2844E-92C2-8042-B1E2-596E39F056BE}"/>
              </a:ext>
            </a:extLst>
          </p:cNvPr>
          <p:cNvSpPr/>
          <p:nvPr/>
        </p:nvSpPr>
        <p:spPr>
          <a:xfrm>
            <a:off x="695582" y="3849790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EA50C385-1609-544F-93C4-2317A11A296C}"/>
              </a:ext>
            </a:extLst>
          </p:cNvPr>
          <p:cNvSpPr/>
          <p:nvPr/>
        </p:nvSpPr>
        <p:spPr>
          <a:xfrm>
            <a:off x="4102293" y="1759544"/>
            <a:ext cx="926857" cy="4063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B22FA49-8697-104C-8F11-905CCE75BF9C}"/>
              </a:ext>
            </a:extLst>
          </p:cNvPr>
          <p:cNvSpPr/>
          <p:nvPr/>
        </p:nvSpPr>
        <p:spPr>
          <a:xfrm>
            <a:off x="4151453" y="1756595"/>
            <a:ext cx="827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47126EB-49F7-5245-905C-9F9E69558522}"/>
              </a:ext>
            </a:extLst>
          </p:cNvPr>
          <p:cNvSpPr/>
          <p:nvPr/>
        </p:nvSpPr>
        <p:spPr>
          <a:xfrm>
            <a:off x="4143188" y="2180983"/>
            <a:ext cx="1746069" cy="188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YouTube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Kindle, games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Angry Birds</a:t>
            </a:r>
          </a:p>
          <a:p>
            <a:pPr>
              <a:lnSpc>
                <a:spcPct val="200000"/>
              </a:lnSpc>
            </a:pPr>
            <a:r>
              <a:rPr lang="en-US" sz="1200" dirty="0" err="1">
                <a:latin typeface="Stolzl" pitchFamily="2" charset="0"/>
                <a:cs typeface="Arial" panose="020B0604020202020204" pitchFamily="34" charset="0"/>
              </a:rPr>
              <a:t>Facetune</a:t>
            </a:r>
            <a:endParaRPr lang="en-US" sz="1200" dirty="0">
              <a:latin typeface="Stolzl" pitchFamily="2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dirty="0">
                <a:latin typeface="Stolzl" pitchFamily="2" charset="0"/>
                <a:cs typeface="Arial" panose="020B0604020202020204" pitchFamily="34" charset="0"/>
              </a:rPr>
              <a:t>Tinder</a:t>
            </a:r>
          </a:p>
        </p:txBody>
      </p:sp>
      <p:sp>
        <p:nvSpPr>
          <p:cNvPr id="27" name="Google Shape;191;p23">
            <a:extLst>
              <a:ext uri="{FF2B5EF4-FFF2-40B4-BE49-F238E27FC236}">
                <a16:creationId xmlns:a16="http://schemas.microsoft.com/office/drawing/2014/main" id="{2E0D192A-F8A2-9744-A6C3-1AABEC0D8C8D}"/>
              </a:ext>
            </a:extLst>
          </p:cNvPr>
          <p:cNvSpPr/>
          <p:nvPr/>
        </p:nvSpPr>
        <p:spPr>
          <a:xfrm>
            <a:off x="4068047" y="2396637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91;p23">
            <a:extLst>
              <a:ext uri="{FF2B5EF4-FFF2-40B4-BE49-F238E27FC236}">
                <a16:creationId xmlns:a16="http://schemas.microsoft.com/office/drawing/2014/main" id="{80D9FE7E-02AC-E34A-8EF2-D4EDF27CBCDC}"/>
              </a:ext>
            </a:extLst>
          </p:cNvPr>
          <p:cNvSpPr/>
          <p:nvPr/>
        </p:nvSpPr>
        <p:spPr>
          <a:xfrm>
            <a:off x="4068047" y="2767340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91;p23">
            <a:extLst>
              <a:ext uri="{FF2B5EF4-FFF2-40B4-BE49-F238E27FC236}">
                <a16:creationId xmlns:a16="http://schemas.microsoft.com/office/drawing/2014/main" id="{5C849F38-86B6-284D-92C9-B60F098FDDAB}"/>
              </a:ext>
            </a:extLst>
          </p:cNvPr>
          <p:cNvSpPr/>
          <p:nvPr/>
        </p:nvSpPr>
        <p:spPr>
          <a:xfrm>
            <a:off x="4068047" y="3118271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91;p23">
            <a:extLst>
              <a:ext uri="{FF2B5EF4-FFF2-40B4-BE49-F238E27FC236}">
                <a16:creationId xmlns:a16="http://schemas.microsoft.com/office/drawing/2014/main" id="{A4E077B4-9BD5-4440-B021-195DFA6B3A90}"/>
              </a:ext>
            </a:extLst>
          </p:cNvPr>
          <p:cNvSpPr/>
          <p:nvPr/>
        </p:nvSpPr>
        <p:spPr>
          <a:xfrm>
            <a:off x="4068047" y="3493916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91;p23">
            <a:extLst>
              <a:ext uri="{FF2B5EF4-FFF2-40B4-BE49-F238E27FC236}">
                <a16:creationId xmlns:a16="http://schemas.microsoft.com/office/drawing/2014/main" id="{9B4F8097-096B-084A-A27F-8E92EDFE5DD5}"/>
              </a:ext>
            </a:extLst>
          </p:cNvPr>
          <p:cNvSpPr/>
          <p:nvPr/>
        </p:nvSpPr>
        <p:spPr>
          <a:xfrm>
            <a:off x="4068047" y="3849790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150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6668429" y="2569019"/>
            <a:ext cx="3020996" cy="3020996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2" y="467909"/>
            <a:ext cx="25871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000" u="none" strike="noStrike" cap="none" dirty="0">
                <a:solidFill>
                  <a:schemeClr val="dk1"/>
                </a:solidFill>
                <a:latin typeface="Stolzl Medium" pitchFamily="2" charset="0"/>
                <a:sym typeface="Arial"/>
              </a:rPr>
              <a:t>Agenda</a:t>
            </a:r>
            <a:endParaRPr sz="40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8;p23">
            <a:extLst>
              <a:ext uri="{FF2B5EF4-FFF2-40B4-BE49-F238E27FC236}">
                <a16:creationId xmlns:a16="http://schemas.microsoft.com/office/drawing/2014/main" id="{9E9FDAB6-99BD-744D-B638-08F69BF421E7}"/>
              </a:ext>
            </a:extLst>
          </p:cNvPr>
          <p:cNvSpPr/>
          <p:nvPr/>
        </p:nvSpPr>
        <p:spPr>
          <a:xfrm>
            <a:off x="6399172" y="2232090"/>
            <a:ext cx="538513" cy="53851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3" name="Google Shape;188;p23">
            <a:extLst>
              <a:ext uri="{FF2B5EF4-FFF2-40B4-BE49-F238E27FC236}">
                <a16:creationId xmlns:a16="http://schemas.microsoft.com/office/drawing/2014/main" id="{5110096D-8FD9-7C4B-82ED-7270C148CE0F}"/>
              </a:ext>
            </a:extLst>
          </p:cNvPr>
          <p:cNvSpPr/>
          <p:nvPr/>
        </p:nvSpPr>
        <p:spPr>
          <a:xfrm>
            <a:off x="690265" y="3495972"/>
            <a:ext cx="258914" cy="258914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82878" y="1397084"/>
            <a:ext cx="407023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What is a web research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Checking market potential</a:t>
            </a:r>
            <a:endParaRPr lang="uk-UA" sz="1800" dirty="0">
              <a:latin typeface="Stolzl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Sizing the market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Defining the archetypes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Evaluating the business model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u="sng" dirty="0">
                <a:latin typeface="Stolzl" pitchFamily="2" charset="0"/>
              </a:rPr>
              <a:t>Analyzing the marketing strategy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Foreseeing the risks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561120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48820" y="283972"/>
            <a:ext cx="5327515" cy="115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2800" dirty="0">
                <a:latin typeface="Stolzl Medium" pitchFamily="2" charset="0"/>
              </a:rPr>
              <a:t>Analyzing the marketing strategy</a:t>
            </a:r>
            <a:endParaRPr sz="28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14BF84-2C92-704B-AE10-398EA3279433}"/>
              </a:ext>
            </a:extLst>
          </p:cNvPr>
          <p:cNvSpPr/>
          <p:nvPr/>
        </p:nvSpPr>
        <p:spPr>
          <a:xfrm>
            <a:off x="6729135" y="4636835"/>
            <a:ext cx="2220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" pitchFamily="2" charset="0"/>
                <a:hlinkClick r:id="rId4"/>
              </a:rPr>
              <a:t>Facebook Ads Library</a:t>
            </a:r>
            <a:endParaRPr lang="en-GB" dirty="0">
              <a:latin typeface="Stolzl" pitchFamily="2" charset="0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AAD4F8F-CCEC-1D4E-9143-624711AEC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315587"/>
            <a:ext cx="4499045" cy="35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25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48820" y="283972"/>
            <a:ext cx="5327515" cy="115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2800" dirty="0">
                <a:latin typeface="Stolzl Medium" pitchFamily="2" charset="0"/>
              </a:rPr>
              <a:t>Analyzing the marketing strategy</a:t>
            </a:r>
            <a:endParaRPr sz="28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14BF84-2C92-704B-AE10-398EA3279433}"/>
              </a:ext>
            </a:extLst>
          </p:cNvPr>
          <p:cNvSpPr/>
          <p:nvPr/>
        </p:nvSpPr>
        <p:spPr>
          <a:xfrm>
            <a:off x="6729135" y="4636835"/>
            <a:ext cx="2220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" pitchFamily="2" charset="0"/>
                <a:hlinkClick r:id="rId4"/>
              </a:rPr>
              <a:t>Facebook Ads Library</a:t>
            </a:r>
            <a:endParaRPr lang="en-GB" dirty="0">
              <a:latin typeface="Stolzl" pitchFamily="2" charset="0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F167D5F-53BB-F541-BFBE-B35DD6B5C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68" y="1981382"/>
            <a:ext cx="3796890" cy="212106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A729731-BE8C-F84F-BE91-59D59E8BDF20}"/>
              </a:ext>
            </a:extLst>
          </p:cNvPr>
          <p:cNvSpPr/>
          <p:nvPr/>
        </p:nvSpPr>
        <p:spPr>
          <a:xfrm>
            <a:off x="778315" y="1250634"/>
            <a:ext cx="5545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Personal development strategy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0F3AEAF2-14BB-3E4C-B86D-289B87639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851" y="1981383"/>
            <a:ext cx="3952568" cy="212279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819004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48820" y="481778"/>
            <a:ext cx="5327515" cy="84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2800" dirty="0">
                <a:latin typeface="Stolzl Medium" pitchFamily="2" charset="0"/>
              </a:rPr>
              <a:t>Deep dive</a:t>
            </a:r>
            <a:endParaRPr sz="28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A729731-BE8C-F84F-BE91-59D59E8BDF20}"/>
              </a:ext>
            </a:extLst>
          </p:cNvPr>
          <p:cNvSpPr/>
          <p:nvPr/>
        </p:nvSpPr>
        <p:spPr>
          <a:xfrm>
            <a:off x="778315" y="1053989"/>
            <a:ext cx="5545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Personal development strategy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72F5AAA-CE65-9946-B917-06685AFCC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8" y="1499721"/>
            <a:ext cx="6294284" cy="324652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255521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6668429" y="2569019"/>
            <a:ext cx="3020996" cy="3020996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2" y="467909"/>
            <a:ext cx="25871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000" u="none" strike="noStrike" cap="none" dirty="0">
                <a:solidFill>
                  <a:schemeClr val="dk1"/>
                </a:solidFill>
                <a:latin typeface="Stolzl Medium" pitchFamily="2" charset="0"/>
                <a:sym typeface="Arial"/>
              </a:rPr>
              <a:t>Agenda</a:t>
            </a:r>
            <a:endParaRPr sz="40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8;p23">
            <a:extLst>
              <a:ext uri="{FF2B5EF4-FFF2-40B4-BE49-F238E27FC236}">
                <a16:creationId xmlns:a16="http://schemas.microsoft.com/office/drawing/2014/main" id="{9E9FDAB6-99BD-744D-B638-08F69BF421E7}"/>
              </a:ext>
            </a:extLst>
          </p:cNvPr>
          <p:cNvSpPr/>
          <p:nvPr/>
        </p:nvSpPr>
        <p:spPr>
          <a:xfrm>
            <a:off x="6399172" y="2232090"/>
            <a:ext cx="538513" cy="53851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3" name="Google Shape;188;p23">
            <a:extLst>
              <a:ext uri="{FF2B5EF4-FFF2-40B4-BE49-F238E27FC236}">
                <a16:creationId xmlns:a16="http://schemas.microsoft.com/office/drawing/2014/main" id="{5110096D-8FD9-7C4B-82ED-7270C148CE0F}"/>
              </a:ext>
            </a:extLst>
          </p:cNvPr>
          <p:cNvSpPr/>
          <p:nvPr/>
        </p:nvSpPr>
        <p:spPr>
          <a:xfrm>
            <a:off x="690265" y="3909093"/>
            <a:ext cx="258914" cy="258914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82878" y="1397084"/>
            <a:ext cx="407023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What is a web research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Checking market potential</a:t>
            </a:r>
            <a:endParaRPr lang="uk-UA" sz="1800" dirty="0">
              <a:latin typeface="Stolzl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Sizing the market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Defining the archetypes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Evaluating the business model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Analyzing the marketing strategy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u="sng" dirty="0">
                <a:latin typeface="Stolzl" pitchFamily="2" charset="0"/>
              </a:rPr>
              <a:t>Foreseeing the risks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75403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48820" y="481778"/>
            <a:ext cx="5327515" cy="84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2800" dirty="0">
                <a:latin typeface="Stolzl Medium" pitchFamily="2" charset="0"/>
              </a:rPr>
              <a:t>Foreseeing the risks</a:t>
            </a:r>
            <a:endParaRPr sz="28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Risk Management Heatmap Showing Likelihood Vs Severity 3 X 3 Powerpoint  Slide Ideas | PowerPoint Presentation Sample | Example of PPT Presentation  | Presentation Background">
            <a:extLst>
              <a:ext uri="{FF2B5EF4-FFF2-40B4-BE49-F238E27FC236}">
                <a16:creationId xmlns:a16="http://schemas.microsoft.com/office/drawing/2014/main" id="{371E50EC-A413-7B41-81B4-4047FA029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5" t="10285" b="15619"/>
          <a:stretch/>
        </p:blipFill>
        <p:spPr bwMode="auto">
          <a:xfrm>
            <a:off x="696452" y="1341348"/>
            <a:ext cx="4757420" cy="347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6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F57ABE45-AF68-904D-9E34-79AE18102402}"/>
              </a:ext>
            </a:extLst>
          </p:cNvPr>
          <p:cNvSpPr/>
          <p:nvPr/>
        </p:nvSpPr>
        <p:spPr>
          <a:xfrm>
            <a:off x="5612906" y="1535966"/>
            <a:ext cx="2898550" cy="4063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0" name="Google Shape;190;p23"/>
          <p:cNvSpPr txBox="1"/>
          <p:nvPr/>
        </p:nvSpPr>
        <p:spPr>
          <a:xfrm>
            <a:off x="748820" y="481778"/>
            <a:ext cx="5327515" cy="84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2800" dirty="0">
                <a:latin typeface="Stolzl Medium" pitchFamily="2" charset="0"/>
              </a:rPr>
              <a:t>Foreseeing the risks</a:t>
            </a:r>
            <a:endParaRPr sz="28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Risk Management Heatmap Showing Likelihood Vs Severity 3 X 3 Powerpoint  Slide Ideas | PowerPoint Presentation Sample | Example of PPT Presentation  | Presentation Background">
            <a:extLst>
              <a:ext uri="{FF2B5EF4-FFF2-40B4-BE49-F238E27FC236}">
                <a16:creationId xmlns:a16="http://schemas.microsoft.com/office/drawing/2014/main" id="{371E50EC-A413-7B41-81B4-4047FA029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5" t="10285" b="15619"/>
          <a:stretch/>
        </p:blipFill>
        <p:spPr bwMode="auto">
          <a:xfrm>
            <a:off x="696452" y="1341348"/>
            <a:ext cx="4757420" cy="347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8BC15B3-AA56-9C41-AA1C-2BC70D143208}"/>
              </a:ext>
            </a:extLst>
          </p:cNvPr>
          <p:cNvSpPr/>
          <p:nvPr/>
        </p:nvSpPr>
        <p:spPr>
          <a:xfrm>
            <a:off x="5630853" y="1523126"/>
            <a:ext cx="2898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Examples for dating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870807-47A2-8B43-B0D5-B5BF28BF28C6}"/>
              </a:ext>
            </a:extLst>
          </p:cNvPr>
          <p:cNvSpPr/>
          <p:nvPr/>
        </p:nvSpPr>
        <p:spPr>
          <a:xfrm>
            <a:off x="5630853" y="2073732"/>
            <a:ext cx="2993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Creatives are blocked by Facebook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GDPR violation</a:t>
            </a:r>
            <a:endParaRPr lang="ru-RU" dirty="0">
              <a:latin typeface="Stolzl" pitchFamily="2" charset="0"/>
              <a:cs typeface="Arial" panose="020B0604020202020204" pitchFamily="34" charset="0"/>
            </a:endParaRPr>
          </a:p>
          <a:p>
            <a:endParaRPr lang="en-US" dirty="0">
              <a:latin typeface="Stolzl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Creatives do not account for changes in demographic structure (gender distribution, immigration)</a:t>
            </a:r>
          </a:p>
        </p:txBody>
      </p:sp>
      <p:sp>
        <p:nvSpPr>
          <p:cNvPr id="14" name="Google Shape;191;p23">
            <a:extLst>
              <a:ext uri="{FF2B5EF4-FFF2-40B4-BE49-F238E27FC236}">
                <a16:creationId xmlns:a16="http://schemas.microsoft.com/office/drawing/2014/main" id="{8EBCFD5F-A304-F74E-A8AC-4559C60220CD}"/>
              </a:ext>
            </a:extLst>
          </p:cNvPr>
          <p:cNvSpPr/>
          <p:nvPr/>
        </p:nvSpPr>
        <p:spPr>
          <a:xfrm>
            <a:off x="5575382" y="2162176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91;p23">
            <a:extLst>
              <a:ext uri="{FF2B5EF4-FFF2-40B4-BE49-F238E27FC236}">
                <a16:creationId xmlns:a16="http://schemas.microsoft.com/office/drawing/2014/main" id="{3AEB62A5-4482-9844-B1B9-EEFE0BD2FC58}"/>
              </a:ext>
            </a:extLst>
          </p:cNvPr>
          <p:cNvSpPr/>
          <p:nvPr/>
        </p:nvSpPr>
        <p:spPr>
          <a:xfrm>
            <a:off x="5575382" y="2812915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1;p23">
            <a:extLst>
              <a:ext uri="{FF2B5EF4-FFF2-40B4-BE49-F238E27FC236}">
                <a16:creationId xmlns:a16="http://schemas.microsoft.com/office/drawing/2014/main" id="{7AF7567B-1776-C649-8412-4F20EF55D779}"/>
              </a:ext>
            </a:extLst>
          </p:cNvPr>
          <p:cNvSpPr/>
          <p:nvPr/>
        </p:nvSpPr>
        <p:spPr>
          <a:xfrm>
            <a:off x="5575382" y="3239261"/>
            <a:ext cx="110942" cy="110942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1240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48820" y="481778"/>
            <a:ext cx="5327515" cy="84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2800" dirty="0">
                <a:latin typeface="Stolzl Medium" pitchFamily="2" charset="0"/>
              </a:rPr>
              <a:t>Foreseeing the risks</a:t>
            </a:r>
            <a:endParaRPr sz="28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271299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8BC15B3-AA56-9C41-AA1C-2BC70D143208}"/>
              </a:ext>
            </a:extLst>
          </p:cNvPr>
          <p:cNvSpPr/>
          <p:nvPr/>
        </p:nvSpPr>
        <p:spPr>
          <a:xfrm>
            <a:off x="748820" y="1090225"/>
            <a:ext cx="3235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Research snapshot – Industry B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5E5ADD8-231F-B542-9938-C1E108232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777650"/>
            <a:ext cx="7324894" cy="268314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334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755B616-B265-5F46-946E-2033AA97B83C}"/>
              </a:ext>
            </a:extLst>
          </p:cNvPr>
          <p:cNvSpPr/>
          <p:nvPr/>
        </p:nvSpPr>
        <p:spPr>
          <a:xfrm>
            <a:off x="713651" y="1441865"/>
            <a:ext cx="2540192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9" name="Google Shape;189;p23"/>
          <p:cNvSpPr txBox="1"/>
          <p:nvPr/>
        </p:nvSpPr>
        <p:spPr>
          <a:xfrm>
            <a:off x="787970" y="1441865"/>
            <a:ext cx="2465872" cy="5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Web intelligence</a:t>
            </a: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1" y="51540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What is a web research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50FCB9-25D4-204C-BABF-C635B89D2278}"/>
              </a:ext>
            </a:extLst>
          </p:cNvPr>
          <p:cNvSpPr/>
          <p:nvPr/>
        </p:nvSpPr>
        <p:spPr>
          <a:xfrm>
            <a:off x="777106" y="2126672"/>
            <a:ext cx="2846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Insights are gathered from publicly available data</a:t>
            </a:r>
          </a:p>
        </p:txBody>
      </p:sp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F2C195-9BBE-7E48-95D6-AB7548B8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46" y="2861810"/>
            <a:ext cx="1593486" cy="20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7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6668429" y="2569019"/>
            <a:ext cx="3020996" cy="3020996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2" y="467909"/>
            <a:ext cx="25871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000" u="none" strike="noStrike" cap="none" dirty="0">
                <a:solidFill>
                  <a:schemeClr val="dk1"/>
                </a:solidFill>
                <a:latin typeface="Stolzl Medium" pitchFamily="2" charset="0"/>
                <a:sym typeface="Arial"/>
              </a:rPr>
              <a:t>Agenda</a:t>
            </a:r>
            <a:endParaRPr sz="40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8;p23">
            <a:extLst>
              <a:ext uri="{FF2B5EF4-FFF2-40B4-BE49-F238E27FC236}">
                <a16:creationId xmlns:a16="http://schemas.microsoft.com/office/drawing/2014/main" id="{9E9FDAB6-99BD-744D-B638-08F69BF421E7}"/>
              </a:ext>
            </a:extLst>
          </p:cNvPr>
          <p:cNvSpPr/>
          <p:nvPr/>
        </p:nvSpPr>
        <p:spPr>
          <a:xfrm>
            <a:off x="6399172" y="2232090"/>
            <a:ext cx="538513" cy="53851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3" name="Google Shape;188;p23">
            <a:extLst>
              <a:ext uri="{FF2B5EF4-FFF2-40B4-BE49-F238E27FC236}">
                <a16:creationId xmlns:a16="http://schemas.microsoft.com/office/drawing/2014/main" id="{5110096D-8FD9-7C4B-82ED-7270C148CE0F}"/>
              </a:ext>
            </a:extLst>
          </p:cNvPr>
          <p:cNvSpPr/>
          <p:nvPr/>
        </p:nvSpPr>
        <p:spPr>
          <a:xfrm>
            <a:off x="690265" y="4304510"/>
            <a:ext cx="258914" cy="258914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82878" y="1397084"/>
            <a:ext cx="407023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What is a web research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Checking market potential</a:t>
            </a:r>
            <a:endParaRPr lang="uk-UA" sz="1800" dirty="0">
              <a:latin typeface="Stolzl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Sizing the market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Defining the archetypes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Evaluating the business model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Analyzing the marketing strategy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Foreseeing the risks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u="sng" dirty="0">
                <a:latin typeface="Stolzl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830758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>
            <a:spLocks noGrp="1"/>
          </p:cNvSpPr>
          <p:nvPr>
            <p:ph type="body" idx="1"/>
          </p:nvPr>
        </p:nvSpPr>
        <p:spPr>
          <a:xfrm>
            <a:off x="678219" y="2231860"/>
            <a:ext cx="4554763" cy="147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Stolzl" pitchFamily="2" charset="0"/>
                <a:cs typeface="Arial" panose="020B0604020202020204" pitchFamily="34" charset="0"/>
              </a:rPr>
              <a:t>Hanna </a:t>
            </a:r>
            <a:r>
              <a:rPr lang="en-US" dirty="0" err="1">
                <a:solidFill>
                  <a:schemeClr val="tx1"/>
                </a:solidFill>
                <a:latin typeface="Stolzl" pitchFamily="2" charset="0"/>
                <a:cs typeface="Arial" panose="020B0604020202020204" pitchFamily="34" charset="0"/>
              </a:rPr>
              <a:t>Oleksiienko</a:t>
            </a:r>
            <a:endParaRPr lang="en-US" dirty="0">
              <a:solidFill>
                <a:schemeClr val="tx1"/>
              </a:solidFill>
              <a:latin typeface="Stolzl" pitchFamily="2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Stolzl" pitchFamily="2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Stolzl" pitchFamily="2" charset="0"/>
                <a:cs typeface="Arial" panose="020B0604020202020204" pitchFamily="34" charset="0"/>
              </a:rPr>
              <a:t>@</a:t>
            </a:r>
            <a:r>
              <a:rPr lang="en-US" dirty="0" err="1">
                <a:solidFill>
                  <a:schemeClr val="tx1"/>
                </a:solidFill>
                <a:latin typeface="Stolzl" pitchFamily="2" charset="0"/>
                <a:cs typeface="Arial" panose="020B0604020202020204" pitchFamily="34" charset="0"/>
              </a:rPr>
              <a:t>hanna_oleksiienko</a:t>
            </a:r>
            <a:endParaRPr lang="en-US" dirty="0">
              <a:solidFill>
                <a:schemeClr val="tx1"/>
              </a:solidFill>
              <a:latin typeface="Stolzl" pitchFamily="2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D4AA67-DFB5-DF42-B826-4F290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7" name="Google Shape;205;p24">
            <a:extLst>
              <a:ext uri="{FF2B5EF4-FFF2-40B4-BE49-F238E27FC236}">
                <a16:creationId xmlns:a16="http://schemas.microsoft.com/office/drawing/2014/main" id="{CB693921-CFD3-B04A-BEAD-3FB6D16F1467}"/>
              </a:ext>
            </a:extLst>
          </p:cNvPr>
          <p:cNvSpPr txBox="1"/>
          <p:nvPr/>
        </p:nvSpPr>
        <p:spPr>
          <a:xfrm>
            <a:off x="771445" y="954724"/>
            <a:ext cx="5841228" cy="8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latin typeface="Stolzl Medium" pitchFamily="2" charset="0"/>
                <a:cs typeface="Arial" panose="020B0604020202020204" pitchFamily="34" charset="0"/>
              </a:rPr>
              <a:t>For questions:</a:t>
            </a:r>
          </a:p>
        </p:txBody>
      </p:sp>
      <p:sp>
        <p:nvSpPr>
          <p:cNvPr id="8" name="Google Shape;206;p24">
            <a:extLst>
              <a:ext uri="{FF2B5EF4-FFF2-40B4-BE49-F238E27FC236}">
                <a16:creationId xmlns:a16="http://schemas.microsoft.com/office/drawing/2014/main" id="{6416664F-8352-BC47-8600-AE1CFD8446A8}"/>
              </a:ext>
            </a:extLst>
          </p:cNvPr>
          <p:cNvSpPr/>
          <p:nvPr/>
        </p:nvSpPr>
        <p:spPr>
          <a:xfrm>
            <a:off x="-306301" y="812869"/>
            <a:ext cx="1007380" cy="1007380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89;p45">
            <a:extLst>
              <a:ext uri="{FF2B5EF4-FFF2-40B4-BE49-F238E27FC236}">
                <a16:creationId xmlns:a16="http://schemas.microsoft.com/office/drawing/2014/main" id="{6E1B4A11-642F-6C4A-9772-CB0EDA4A9E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817" t="12482" r="36355" b="28455"/>
          <a:stretch/>
        </p:blipFill>
        <p:spPr>
          <a:xfrm>
            <a:off x="5544977" y="1514873"/>
            <a:ext cx="3093156" cy="28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F905C03A-B6B1-2A4C-83D3-2249D3A33CEC}"/>
              </a:ext>
            </a:extLst>
          </p:cNvPr>
          <p:cNvSpPr/>
          <p:nvPr/>
        </p:nvSpPr>
        <p:spPr>
          <a:xfrm>
            <a:off x="2001458" y="2373352"/>
            <a:ext cx="2326888" cy="27793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6" name="Google Shape;386;p45"/>
          <p:cNvSpPr txBox="1">
            <a:spLocks noGrp="1"/>
          </p:cNvSpPr>
          <p:nvPr>
            <p:ph type="body" idx="1"/>
          </p:nvPr>
        </p:nvSpPr>
        <p:spPr>
          <a:xfrm>
            <a:off x="701080" y="2252527"/>
            <a:ext cx="4250062" cy="186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Stolzl" pitchFamily="2" charset="0"/>
                <a:cs typeface="Arial" panose="020B0604020202020204" pitchFamily="34" charset="0"/>
              </a:rPr>
              <a:t>Contact  </a:t>
            </a:r>
            <a:r>
              <a:rPr lang="en-US" dirty="0">
                <a:solidFill>
                  <a:schemeClr val="tx1"/>
                </a:solidFill>
                <a:latin typeface="Stolzl" pitchFamily="2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growth@gen.tech</a:t>
            </a:r>
            <a:r>
              <a:rPr lang="en-US" dirty="0">
                <a:solidFill>
                  <a:schemeClr val="tx1"/>
                </a:solidFill>
                <a:latin typeface="Stolzl" pitchFamily="2" charset="0"/>
                <a:cs typeface="Arial" panose="020B0604020202020204" pitchFamily="34" charset="0"/>
              </a:rPr>
              <a:t>  for a test task with a subject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Stolzl" pitchFamily="2" charset="0"/>
                <a:cs typeface="Arial" panose="020B0604020202020204" pitchFamily="34" charset="0"/>
              </a:rPr>
              <a:t>[EBEC workshop]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Stolzl" pitchFamily="2" charset="0"/>
                <a:cs typeface="Arial" panose="020B0604020202020204" pitchFamily="34" charset="0"/>
              </a:rPr>
              <a:t>[Test task]</a:t>
            </a:r>
          </a:p>
        </p:txBody>
      </p:sp>
      <p:pic>
        <p:nvPicPr>
          <p:cNvPr id="389" name="Google Shape;389;p45"/>
          <p:cNvPicPr preferRelativeResize="0"/>
          <p:nvPr/>
        </p:nvPicPr>
        <p:blipFill rotWithShape="1">
          <a:blip r:embed="rId4">
            <a:alphaModFix/>
          </a:blip>
          <a:srcRect l="29817" t="12482" r="36355" b="28455"/>
          <a:stretch/>
        </p:blipFill>
        <p:spPr>
          <a:xfrm>
            <a:off x="5544977" y="1492013"/>
            <a:ext cx="3093156" cy="28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D4AA67-DFB5-DF42-B826-4F290825B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7" name="Google Shape;205;p24">
            <a:extLst>
              <a:ext uri="{FF2B5EF4-FFF2-40B4-BE49-F238E27FC236}">
                <a16:creationId xmlns:a16="http://schemas.microsoft.com/office/drawing/2014/main" id="{CB693921-CFD3-B04A-BEAD-3FB6D16F1467}"/>
              </a:ext>
            </a:extLst>
          </p:cNvPr>
          <p:cNvSpPr txBox="1"/>
          <p:nvPr/>
        </p:nvSpPr>
        <p:spPr>
          <a:xfrm>
            <a:off x="771445" y="954724"/>
            <a:ext cx="5841228" cy="8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latin typeface="Stolzl Medium" pitchFamily="2" charset="0"/>
                <a:cs typeface="Arial" panose="020B0604020202020204" pitchFamily="34" charset="0"/>
              </a:rPr>
              <a:t>To join us:</a:t>
            </a:r>
          </a:p>
        </p:txBody>
      </p:sp>
      <p:sp>
        <p:nvSpPr>
          <p:cNvPr id="8" name="Google Shape;206;p24">
            <a:extLst>
              <a:ext uri="{FF2B5EF4-FFF2-40B4-BE49-F238E27FC236}">
                <a16:creationId xmlns:a16="http://schemas.microsoft.com/office/drawing/2014/main" id="{6416664F-8352-BC47-8600-AE1CFD8446A8}"/>
              </a:ext>
            </a:extLst>
          </p:cNvPr>
          <p:cNvSpPr/>
          <p:nvPr/>
        </p:nvSpPr>
        <p:spPr>
          <a:xfrm>
            <a:off x="-306301" y="792991"/>
            <a:ext cx="1007380" cy="1007380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02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755B616-B265-5F46-946E-2033AA97B83C}"/>
              </a:ext>
            </a:extLst>
          </p:cNvPr>
          <p:cNvSpPr/>
          <p:nvPr/>
        </p:nvSpPr>
        <p:spPr>
          <a:xfrm>
            <a:off x="713651" y="1441865"/>
            <a:ext cx="2540192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9" name="Google Shape;189;p23"/>
          <p:cNvSpPr txBox="1"/>
          <p:nvPr/>
        </p:nvSpPr>
        <p:spPr>
          <a:xfrm>
            <a:off x="787970" y="1441865"/>
            <a:ext cx="2465872" cy="5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Web intelligence</a:t>
            </a: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1" y="51540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What is a web research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50FCB9-25D4-204C-BABF-C635B89D2278}"/>
              </a:ext>
            </a:extLst>
          </p:cNvPr>
          <p:cNvSpPr/>
          <p:nvPr/>
        </p:nvSpPr>
        <p:spPr>
          <a:xfrm>
            <a:off x="777106" y="2126672"/>
            <a:ext cx="2846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Insights are gathered from publicly available data</a:t>
            </a:r>
          </a:p>
        </p:txBody>
      </p:sp>
      <p:sp>
        <p:nvSpPr>
          <p:cNvPr id="19" name="Google Shape;191;p23">
            <a:extLst>
              <a:ext uri="{FF2B5EF4-FFF2-40B4-BE49-F238E27FC236}">
                <a16:creationId xmlns:a16="http://schemas.microsoft.com/office/drawing/2014/main" id="{B8D82D34-4789-8F4F-A4E2-BD90B001CCA2}"/>
              </a:ext>
            </a:extLst>
          </p:cNvPr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78A253CE-071E-E047-8121-C2D648B25212}"/>
              </a:ext>
            </a:extLst>
          </p:cNvPr>
          <p:cNvSpPr/>
          <p:nvPr/>
        </p:nvSpPr>
        <p:spPr>
          <a:xfrm>
            <a:off x="4870013" y="1441865"/>
            <a:ext cx="3198221" cy="504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" name="Google Shape;189;p23">
            <a:extLst>
              <a:ext uri="{FF2B5EF4-FFF2-40B4-BE49-F238E27FC236}">
                <a16:creationId xmlns:a16="http://schemas.microsoft.com/office/drawing/2014/main" id="{E10D0FBB-3CF9-3F44-8A34-0A62FFE54A44}"/>
              </a:ext>
            </a:extLst>
          </p:cNvPr>
          <p:cNvSpPr txBox="1"/>
          <p:nvPr/>
        </p:nvSpPr>
        <p:spPr>
          <a:xfrm>
            <a:off x="4944333" y="1441865"/>
            <a:ext cx="3486016" cy="5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000" dirty="0">
                <a:latin typeface="Stolzl Medium" pitchFamily="2" charset="0"/>
                <a:cs typeface="Arial" panose="020B0604020202020204" pitchFamily="34" charset="0"/>
              </a:rPr>
              <a:t>“Offline” intelligence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39D521A-ED14-0146-964E-3628459FE635}"/>
              </a:ext>
            </a:extLst>
          </p:cNvPr>
          <p:cNvSpPr/>
          <p:nvPr/>
        </p:nvSpPr>
        <p:spPr>
          <a:xfrm>
            <a:off x="4933468" y="2126672"/>
            <a:ext cx="33304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tolzl" pitchFamily="2" charset="0"/>
                <a:cs typeface="Arial" panose="020B0604020202020204" pitchFamily="34" charset="0"/>
              </a:rPr>
              <a:t>Most data are either private and inaccessible, or hard to collect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F40943-68E7-4149-B844-56C4AA7F2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614" y="2863884"/>
            <a:ext cx="1929454" cy="20636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F2C195-9BBE-7E48-95D6-AB7548B83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546" y="2861810"/>
            <a:ext cx="1593486" cy="20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6668429" y="2569019"/>
            <a:ext cx="3020996" cy="3020996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13652" y="467909"/>
            <a:ext cx="25871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000" u="none" strike="noStrike" cap="none" dirty="0">
                <a:solidFill>
                  <a:schemeClr val="dk1"/>
                </a:solidFill>
                <a:latin typeface="Stolzl Medium" pitchFamily="2" charset="0"/>
                <a:sym typeface="Arial"/>
              </a:rPr>
              <a:t>Agenda</a:t>
            </a:r>
            <a:endParaRPr sz="40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500779" y="36508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8;p23">
            <a:extLst>
              <a:ext uri="{FF2B5EF4-FFF2-40B4-BE49-F238E27FC236}">
                <a16:creationId xmlns:a16="http://schemas.microsoft.com/office/drawing/2014/main" id="{9E9FDAB6-99BD-744D-B638-08F69BF421E7}"/>
              </a:ext>
            </a:extLst>
          </p:cNvPr>
          <p:cNvSpPr/>
          <p:nvPr/>
        </p:nvSpPr>
        <p:spPr>
          <a:xfrm>
            <a:off x="6399172" y="2232090"/>
            <a:ext cx="538513" cy="53851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3" name="Google Shape;188;p23">
            <a:extLst>
              <a:ext uri="{FF2B5EF4-FFF2-40B4-BE49-F238E27FC236}">
                <a16:creationId xmlns:a16="http://schemas.microsoft.com/office/drawing/2014/main" id="{5110096D-8FD9-7C4B-82ED-7270C148CE0F}"/>
              </a:ext>
            </a:extLst>
          </p:cNvPr>
          <p:cNvSpPr/>
          <p:nvPr/>
        </p:nvSpPr>
        <p:spPr>
          <a:xfrm>
            <a:off x="690265" y="1960025"/>
            <a:ext cx="258914" cy="258914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82878" y="1397084"/>
            <a:ext cx="407023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What is a web research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u="sng" dirty="0">
                <a:latin typeface="Stolzl" pitchFamily="2" charset="0"/>
              </a:rPr>
              <a:t>Checking market potential</a:t>
            </a:r>
            <a:endParaRPr lang="uk-UA" sz="1800" u="sng" dirty="0">
              <a:latin typeface="Stolzl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Sizing the market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Defining the archetypes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Evaluating the business model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Analyzing the marketing strategy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Foreseeing the risks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Stolzl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00884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CB602A-0C35-AE45-8977-7F2C35E6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89" y="1200439"/>
            <a:ext cx="6481417" cy="35312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39D521A-ED14-0146-964E-3628459FE635}"/>
              </a:ext>
            </a:extLst>
          </p:cNvPr>
          <p:cNvSpPr/>
          <p:nvPr/>
        </p:nvSpPr>
        <p:spPr>
          <a:xfrm>
            <a:off x="2187933" y="2571750"/>
            <a:ext cx="47681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tolzl" pitchFamily="2" charset="0"/>
                <a:cs typeface="Arial" panose="020B0604020202020204" pitchFamily="34" charset="0"/>
              </a:rPr>
              <a:t>Define whether your niche is popular (and demanded by the audience) and that you can make a decent business there</a:t>
            </a:r>
          </a:p>
        </p:txBody>
      </p:sp>
      <p:sp>
        <p:nvSpPr>
          <p:cNvPr id="7" name="Google Shape;190;p23">
            <a:extLst>
              <a:ext uri="{FF2B5EF4-FFF2-40B4-BE49-F238E27FC236}">
                <a16:creationId xmlns:a16="http://schemas.microsoft.com/office/drawing/2014/main" id="{C2F59246-EF8B-D14B-805F-BEC2ED3D1846}"/>
              </a:ext>
            </a:extLst>
          </p:cNvPr>
          <p:cNvSpPr txBox="1"/>
          <p:nvPr/>
        </p:nvSpPr>
        <p:spPr>
          <a:xfrm>
            <a:off x="713651" y="41601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Checking market potential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8" name="Google Shape;191;p23">
            <a:extLst>
              <a:ext uri="{FF2B5EF4-FFF2-40B4-BE49-F238E27FC236}">
                <a16:creationId xmlns:a16="http://schemas.microsoft.com/office/drawing/2014/main" id="{82CC087A-FDF2-664D-AC52-669085935B95}"/>
              </a:ext>
            </a:extLst>
          </p:cNvPr>
          <p:cNvSpPr/>
          <p:nvPr/>
        </p:nvSpPr>
        <p:spPr>
          <a:xfrm>
            <a:off x="-500779" y="26569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60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7157ED8-8505-B346-BB29-06E98C4F59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67"/>
          <a:stretch/>
        </p:blipFill>
        <p:spPr>
          <a:xfrm>
            <a:off x="863600" y="1367626"/>
            <a:ext cx="5757579" cy="319380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6D61EC-4A46-DD4D-BA02-72559E1BCEFB}"/>
              </a:ext>
            </a:extLst>
          </p:cNvPr>
          <p:cNvSpPr/>
          <p:nvPr/>
        </p:nvSpPr>
        <p:spPr>
          <a:xfrm>
            <a:off x="7405603" y="4561435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tolzl" pitchFamily="2" charset="0"/>
                <a:hlinkClick r:id="rId5"/>
              </a:rPr>
              <a:t>Google Trends</a:t>
            </a:r>
            <a:endParaRPr lang="en-GB" dirty="0">
              <a:latin typeface="Stolzl" pitchFamily="2" charset="0"/>
            </a:endParaRPr>
          </a:p>
        </p:txBody>
      </p:sp>
      <p:sp>
        <p:nvSpPr>
          <p:cNvPr id="8" name="Google Shape;190;p23">
            <a:extLst>
              <a:ext uri="{FF2B5EF4-FFF2-40B4-BE49-F238E27FC236}">
                <a16:creationId xmlns:a16="http://schemas.microsoft.com/office/drawing/2014/main" id="{9D7C67A5-1F27-F84C-A538-D8C75FE5FFE6}"/>
              </a:ext>
            </a:extLst>
          </p:cNvPr>
          <p:cNvSpPr txBox="1"/>
          <p:nvPr/>
        </p:nvSpPr>
        <p:spPr>
          <a:xfrm>
            <a:off x="713651" y="41601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Checking market potential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9" name="Google Shape;191;p23">
            <a:extLst>
              <a:ext uri="{FF2B5EF4-FFF2-40B4-BE49-F238E27FC236}">
                <a16:creationId xmlns:a16="http://schemas.microsoft.com/office/drawing/2014/main" id="{036676CA-44F8-FB47-BE1B-936BB4F6AB52}"/>
              </a:ext>
            </a:extLst>
          </p:cNvPr>
          <p:cNvSpPr/>
          <p:nvPr/>
        </p:nvSpPr>
        <p:spPr>
          <a:xfrm>
            <a:off x="-500779" y="26569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1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51116-859C-6B4C-861F-E320270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5" y="236418"/>
            <a:ext cx="881380" cy="181872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97DF89DB-38FE-DF4C-BAA3-7935F547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4" y="1332002"/>
            <a:ext cx="5699024" cy="348887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E20A3C8-8D30-BB41-95FC-D46BD1209BCD}"/>
              </a:ext>
            </a:extLst>
          </p:cNvPr>
          <p:cNvSpPr/>
          <p:nvPr/>
        </p:nvSpPr>
        <p:spPr>
          <a:xfrm>
            <a:off x="7084052" y="4365624"/>
            <a:ext cx="1877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Stolzl" pitchFamily="2" charset="0"/>
                <a:hlinkClick r:id="rId5"/>
              </a:rPr>
              <a:t>Annual visits </a:t>
            </a:r>
          </a:p>
          <a:p>
            <a:pPr algn="r"/>
            <a:r>
              <a:rPr lang="en-US" dirty="0">
                <a:latin typeface="Stolzl" pitchFamily="2" charset="0"/>
                <a:hlinkClick r:id="rId5"/>
              </a:rPr>
              <a:t>from Metrica.guru</a:t>
            </a:r>
            <a:endParaRPr lang="en-GB" dirty="0">
              <a:latin typeface="Stolzl" pitchFamily="2" charset="0"/>
            </a:endParaRPr>
          </a:p>
        </p:txBody>
      </p:sp>
      <p:sp>
        <p:nvSpPr>
          <p:cNvPr id="7" name="Google Shape;190;p23">
            <a:extLst>
              <a:ext uri="{FF2B5EF4-FFF2-40B4-BE49-F238E27FC236}">
                <a16:creationId xmlns:a16="http://schemas.microsoft.com/office/drawing/2014/main" id="{F2A9B6BD-6BEF-1B49-B43B-5090B03EF5AC}"/>
              </a:ext>
            </a:extLst>
          </p:cNvPr>
          <p:cNvSpPr txBox="1"/>
          <p:nvPr/>
        </p:nvSpPr>
        <p:spPr>
          <a:xfrm>
            <a:off x="713651" y="416019"/>
            <a:ext cx="6044957" cy="68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n-US" sz="3200" dirty="0">
                <a:latin typeface="Stolzl Medium" pitchFamily="2" charset="0"/>
              </a:rPr>
              <a:t>Checking market potential</a:t>
            </a:r>
            <a:endParaRPr sz="3200" u="none" strike="noStrike" cap="none" dirty="0">
              <a:solidFill>
                <a:schemeClr val="dk1"/>
              </a:solidFill>
              <a:latin typeface="Stolzl Medium" pitchFamily="2" charset="0"/>
              <a:sym typeface="Arial"/>
            </a:endParaRPr>
          </a:p>
        </p:txBody>
      </p:sp>
      <p:sp>
        <p:nvSpPr>
          <p:cNvPr id="10" name="Google Shape;191;p23">
            <a:extLst>
              <a:ext uri="{FF2B5EF4-FFF2-40B4-BE49-F238E27FC236}">
                <a16:creationId xmlns:a16="http://schemas.microsoft.com/office/drawing/2014/main" id="{B4297CF5-8654-E344-AE20-3278A5661268}"/>
              </a:ext>
            </a:extLst>
          </p:cNvPr>
          <p:cNvSpPr/>
          <p:nvPr/>
        </p:nvSpPr>
        <p:spPr>
          <a:xfrm>
            <a:off x="-500779" y="265693"/>
            <a:ext cx="1002543" cy="1002543"/>
          </a:xfrm>
          <a:prstGeom prst="ellipse">
            <a:avLst/>
          </a:prstGeom>
          <a:solidFill>
            <a:srgbClr val="FFC400"/>
          </a:solidFill>
          <a:ln>
            <a:noFill/>
          </a:ln>
        </p:spPr>
        <p:txBody>
          <a:bodyPr spcFirstLastPara="1" wrap="square" lIns="82300" tIns="41150" rIns="82300" bIns="4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37687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7947</TotalTime>
  <Words>866</Words>
  <Application>Microsoft Macintosh PowerPoint</Application>
  <PresentationFormat>On-screen Show (16:9)</PresentationFormat>
  <Paragraphs>259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Stolzl Medium</vt:lpstr>
      <vt:lpstr>Stolzl</vt:lpstr>
      <vt:lpstr>Calibri</vt:lpstr>
      <vt:lpstr>Arial</vt:lpstr>
      <vt:lpstr>Тема Office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37</cp:revision>
  <dcterms:modified xsi:type="dcterms:W3CDTF">2021-11-09T09:01:57Z</dcterms:modified>
</cp:coreProperties>
</file>